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734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79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2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7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37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3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7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26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714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7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642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F3C2378-E052-48FC-AB16-3F51DF0AB706}" type="datetimeFigureOut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9/23/2013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30DDC3-F275-42AF-9CBF-44A7746E4291}" type="slidenum">
              <a:rPr lang="en-US" smtClean="0">
                <a:solidFill>
                  <a:prstClr val="black">
                    <a:alpha val="6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alpha val="6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5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Exam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Review for AP World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9) </a:t>
            </a:r>
            <a:r>
              <a:rPr lang="en-US" sz="2800" b="1" dirty="0" smtClean="0">
                <a:solidFill>
                  <a:prstClr val="black"/>
                </a:solidFill>
              </a:rPr>
              <a:t>This civilization is what historians call a “mother civilization.”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9143" y="2057400"/>
            <a:ext cx="276530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Mayans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The </a:t>
            </a:r>
            <a:r>
              <a:rPr lang="en-US" sz="2800" dirty="0" err="1">
                <a:solidFill>
                  <a:prstClr val="black"/>
                </a:solidFill>
              </a:rPr>
              <a:t>Olmecs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The Romans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Persians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503" y="4654897"/>
            <a:ext cx="889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B</a:t>
            </a:r>
          </a:p>
          <a:p>
            <a:pPr algn="ctr"/>
            <a:r>
              <a:rPr lang="en-US" sz="2800" dirty="0" smtClean="0"/>
              <a:t>The </a:t>
            </a:r>
            <a:r>
              <a:rPr lang="en-US" sz="2800" dirty="0" err="1" smtClean="0"/>
              <a:t>Olmecs</a:t>
            </a:r>
            <a:r>
              <a:rPr lang="en-US" sz="2800" dirty="0" smtClean="0"/>
              <a:t> were the core or mother civilization for other civilizations in Mesoamerica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4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10) </a:t>
            </a:r>
            <a:r>
              <a:rPr lang="en-US" sz="2800" b="1" dirty="0" smtClean="0">
                <a:solidFill>
                  <a:prstClr val="black"/>
                </a:solidFill>
              </a:rPr>
              <a:t>In early China, cultural integration and unity were provided by which development?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 common system of writing and speech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 rigid social structure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written </a:t>
            </a:r>
            <a:r>
              <a:rPr lang="en-US" sz="2800" dirty="0">
                <a:solidFill>
                  <a:prstClr val="black"/>
                </a:solidFill>
              </a:rPr>
              <a:t>guidelines of behavior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 bureaucracy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4643718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Zhou standardized spoken Mandarin, while the Qin standardized written Mandarin.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106" y="39124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11) </a:t>
            </a:r>
            <a:r>
              <a:rPr lang="en-US" sz="2800" b="1" dirty="0" smtClean="0">
                <a:solidFill>
                  <a:prstClr val="black"/>
                </a:solidFill>
              </a:rPr>
              <a:t>This group in China, despite their material success and increased wealth, ranked below peasants and had little societal influence.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7122" y="1905000"/>
            <a:ext cx="251383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Merchants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Bureaucrats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Slaves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Farmers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107" y="4572000"/>
            <a:ext cx="81802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2800" dirty="0" smtClean="0"/>
              <a:t>The merchant class’s low prestige was in large part a product of the Confucian distaste for the lives of moneymaking that took no education.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4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29" y="65116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12) </a:t>
            </a:r>
            <a:r>
              <a:rPr lang="en-US" sz="2800" b="1" dirty="0" smtClean="0">
                <a:solidFill>
                  <a:prstClr val="black"/>
                </a:solidFill>
              </a:rPr>
              <a:t>Buddhism is DIFFERENT from Hinduism in all of the following ways EXCEPT: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841718"/>
            <a:ext cx="655660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belief that all people are unequal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Attitudes towards conversion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Number of branches and divisions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Belief in reincarnation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" y="4572000"/>
            <a:ext cx="8534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Both Buddhism and Hinduism believe that a constant cycle of reincarnation will occur until the individual achieves nirvana (B) or moksha (H).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28" y="395314"/>
            <a:ext cx="80772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13) </a:t>
            </a:r>
            <a:r>
              <a:rPr lang="en-US" sz="2800" b="1" dirty="0" smtClean="0">
                <a:solidFill>
                  <a:prstClr val="black"/>
                </a:solidFill>
              </a:rPr>
              <a:t>Greek philosophers, like Socrates, Plato, and Aristotle, placed an emphasis on what concept in order to understand human nature?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77389" y="2286000"/>
            <a:ext cx="243368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narcissism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hedonism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rationality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aesthetics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5628" y="4572000"/>
            <a:ext cx="80772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</a:t>
            </a:r>
          </a:p>
          <a:p>
            <a:pPr algn="ctr"/>
            <a:r>
              <a:rPr lang="en-US" sz="2800" dirty="0" smtClean="0"/>
              <a:t>Greco-Roman thinkers emphasized reason and logic in attempts to find answers to central philosophical questions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0" y="616528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14) </a:t>
            </a:r>
            <a:r>
              <a:rPr lang="en-US" sz="2800" b="1" dirty="0" smtClean="0">
                <a:solidFill>
                  <a:prstClr val="black"/>
                </a:solidFill>
              </a:rPr>
              <a:t>What two things provided cultural continuity for India throughout their political turmoil in the classical period?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50" y="2590800"/>
            <a:ext cx="56477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Hinduism and the caste system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Caste system and Buddhism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Hinduism and agriculture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Caste system and agriculture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831" y="509522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1698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15) </a:t>
            </a:r>
            <a:r>
              <a:rPr lang="en-US" sz="2800" b="1" dirty="0" smtClean="0">
                <a:solidFill>
                  <a:prstClr val="black"/>
                </a:solidFill>
              </a:rPr>
              <a:t>This civilization’s writing has not been deciphered.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9357" y="1752600"/>
            <a:ext cx="29899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Mohenjo-Daro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Harappa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Huang He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Sumer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2243" y="45720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9031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936" y="457200"/>
            <a:ext cx="85232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16) </a:t>
            </a:r>
            <a:r>
              <a:rPr lang="en-US" sz="2800" b="1" dirty="0" smtClean="0">
                <a:solidFill>
                  <a:prstClr val="black"/>
                </a:solidFill>
              </a:rPr>
              <a:t>This was a key political tenet of Shi Huangdi and Qin rulers.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6068" y="2209800"/>
            <a:ext cx="43559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centralization of power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trade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Confucianism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bureaucratic power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9995" y="4419600"/>
            <a:ext cx="88280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2800" dirty="0" smtClean="0"/>
              <a:t>Shi Huangdi makes a deliberate departure from Chinese feudalism after observing the eventual weakness of that system via the Era of the Warring States, and centralized power.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3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1164"/>
            <a:ext cx="8305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17) </a:t>
            </a:r>
            <a:r>
              <a:rPr lang="en-US" sz="2800" b="1" dirty="0" smtClean="0">
                <a:solidFill>
                  <a:prstClr val="black"/>
                </a:solidFill>
              </a:rPr>
              <a:t>The impending invasion of Alexander the Great’s empire prompts the development of this empire.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37913" y="2286000"/>
            <a:ext cx="35623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Gupta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Indus River Valley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Bactria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Mauryan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495800"/>
            <a:ext cx="75519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</a:t>
            </a:r>
          </a:p>
          <a:p>
            <a:pPr algn="ctr"/>
            <a:r>
              <a:rPr lang="en-US" sz="2800" dirty="0" smtClean="0"/>
              <a:t>This empire began as a reaction to the Alexandrian state of Bactria along the Indus River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1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51164"/>
            <a:ext cx="769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18) </a:t>
            </a:r>
            <a:r>
              <a:rPr lang="en-US" sz="2800" b="1" dirty="0" smtClean="0">
                <a:solidFill>
                  <a:prstClr val="black"/>
                </a:solidFill>
              </a:rPr>
              <a:t>Unlike this group in Classical China and India, in Greece and Rome this group was considerably freer in that they could control property and be active in small family businesses.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8137" y="2980670"/>
            <a:ext cx="1923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Women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Farmers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Slaves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Traders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95831" y="50990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62178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51164"/>
            <a:ext cx="7924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1) What </a:t>
            </a:r>
            <a:r>
              <a:rPr lang="en-US" sz="2800" b="1" dirty="0" smtClean="0">
                <a:solidFill>
                  <a:prstClr val="black"/>
                </a:solidFill>
              </a:rPr>
              <a:t>transformation was most responsible for moving humans toward civilization?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1752600"/>
            <a:ext cx="420179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writing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hunting and gathering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agriculture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bartering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6961" y="4191000"/>
            <a:ext cx="61110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</a:t>
            </a:r>
          </a:p>
          <a:p>
            <a:pPr algn="ctr"/>
            <a:r>
              <a:rPr lang="en-US" sz="2800" dirty="0" smtClean="0"/>
              <a:t>With agriculture, human beings were able to settle in one spot and focus on particular economic, political, and religious goals and activities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56235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19) </a:t>
            </a:r>
            <a:r>
              <a:rPr lang="en-US" sz="2800" b="1" dirty="0" smtClean="0">
                <a:solidFill>
                  <a:prstClr val="black"/>
                </a:solidFill>
              </a:rPr>
              <a:t>Throughout – and largely a result of – the decline of the classical civilizations, an increase is visible in all of the following EXCEPT: 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272" y="2686853"/>
            <a:ext cx="44710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Christianity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Greco-Roman paganism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Buddhism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Islam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9681" y="483361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88814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20) Unlike </a:t>
            </a:r>
            <a:r>
              <a:rPr lang="en-US" sz="2800" b="1" dirty="0" smtClean="0">
                <a:solidFill>
                  <a:prstClr val="black"/>
                </a:solidFill>
              </a:rPr>
              <a:t>Mesopotamia, Egypt retained this throughout most of its history.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482" y="1905000"/>
            <a:ext cx="7848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an </a:t>
            </a:r>
            <a:r>
              <a:rPr lang="en-US" sz="2800" dirty="0">
                <a:solidFill>
                  <a:prstClr val="black"/>
                </a:solidFill>
              </a:rPr>
              <a:t>effective method of irrigation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a </a:t>
            </a:r>
            <a:r>
              <a:rPr lang="en-US" sz="2800" dirty="0">
                <a:solidFill>
                  <a:prstClr val="black"/>
                </a:solidFill>
              </a:rPr>
              <a:t>coherent system of writing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metal tools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 unified political state.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489" y="4343400"/>
            <a:ext cx="7998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/>
              <a:t>The Egyptians remained territorially unified for most of their history, while Mesopotamia was often divided into smaller regions and kingdoms.)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43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421" y="656869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21) </a:t>
            </a:r>
            <a:r>
              <a:rPr lang="en-US" sz="2800" b="1" dirty="0" smtClean="0">
                <a:solidFill>
                  <a:prstClr val="black"/>
                </a:solidFill>
              </a:rPr>
              <a:t>Chinese belief systems differ from single deity religions in their diverse religious approaches, as well as their worship of this.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329" y="2742221"/>
            <a:ext cx="33460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Shintoism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ancestor worship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Legalism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Hinduism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0790" y="509522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054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28194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22) </a:t>
            </a:r>
            <a:r>
              <a:rPr lang="en-US" sz="2800" b="1" dirty="0" smtClean="0">
                <a:solidFill>
                  <a:prstClr val="black"/>
                </a:solidFill>
              </a:rPr>
              <a:t>These spherical shrines to Buddha were erected during the classical period in India.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3046" y="4066023"/>
            <a:ext cx="26265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tripitaka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vedas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gita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stupa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5307" y="6096000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9930"/>
            <a:ext cx="3924299" cy="261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0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51164"/>
            <a:ext cx="81534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23) </a:t>
            </a:r>
            <a:r>
              <a:rPr lang="en-US" sz="2800" b="1" dirty="0" smtClean="0"/>
              <a:t>This war/series of wars proved that Rome had organized and powerful rivals that could – and did – oppose Roman expansion in the area.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455" y="2222718"/>
            <a:ext cx="368568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Persian War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Peloponnesian War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err="1" smtClean="0"/>
              <a:t>Periclesian</a:t>
            </a:r>
            <a:r>
              <a:rPr lang="en-US" sz="2800" dirty="0" smtClean="0"/>
              <a:t> War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Punic War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4648200"/>
            <a:ext cx="875174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Punic Wars were a series of three wars between the Roman Republic and the Carthaginian Empire of North Africa over control of the Mediterranean.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677" y="651163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24) </a:t>
            </a:r>
            <a:r>
              <a:rPr lang="en-US" sz="2800" b="1" dirty="0" smtClean="0">
                <a:solidFill>
                  <a:prstClr val="black"/>
                </a:solidFill>
              </a:rPr>
              <a:t>All of the following played a major role in disrupting classical civilizations EXCEPT: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1" y="20574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Nomadic invasions, like those by the </a:t>
            </a:r>
            <a:r>
              <a:rPr lang="en-US" sz="2800" dirty="0" err="1" smtClean="0">
                <a:solidFill>
                  <a:prstClr val="black"/>
                </a:solidFill>
              </a:rPr>
              <a:t>Xiongnu</a:t>
            </a:r>
            <a:r>
              <a:rPr lang="en-US" sz="2800" dirty="0" smtClean="0">
                <a:solidFill>
                  <a:prstClr val="black"/>
                </a:solidFill>
              </a:rPr>
              <a:t> and the White Huns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Epidemics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Weak leadership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Increasing dependency on central governments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610" y="4495800"/>
            <a:ext cx="8754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Three Kingdoms period, </a:t>
            </a:r>
            <a:r>
              <a:rPr lang="en-US" sz="2800" dirty="0" err="1" smtClean="0">
                <a:solidFill>
                  <a:prstClr val="black"/>
                </a:solidFill>
              </a:rPr>
              <a:t>latifundias</a:t>
            </a:r>
            <a:r>
              <a:rPr lang="en-US" sz="2800" dirty="0" smtClean="0">
                <a:solidFill>
                  <a:prstClr val="black"/>
                </a:solidFill>
              </a:rPr>
              <a:t>, and collapse of the decentralized Gupta Empire indicate a lack of interest/trust in central and broad governments to provide for the people.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25) </a:t>
            </a:r>
            <a:r>
              <a:rPr lang="en-US" sz="2800" b="1" dirty="0" smtClean="0">
                <a:solidFill>
                  <a:prstClr val="black"/>
                </a:solidFill>
              </a:rPr>
              <a:t>In Chinese tradition, the Mandate of Heaven refers to: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Chinese hatred of merchants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Belief in many gods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Eternal authority of a ruling dynasty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Divine blessings of the rule of an emperor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9630" y="4876800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D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1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26) </a:t>
            </a:r>
            <a:r>
              <a:rPr lang="en-US" sz="2800" b="1" dirty="0" smtClean="0">
                <a:solidFill>
                  <a:prstClr val="black"/>
                </a:solidFill>
              </a:rPr>
              <a:t>The Zhou Dynasty ended after: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Era of the Warring States.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nomadic invaders overthrew the Zhou.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Yangtze River flooded, destroying crops and causing a peasant revolt.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an outbreak of yellow fever killed many of the Zhou rulers.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8492" y="45720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9368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27) </a:t>
            </a:r>
            <a:r>
              <a:rPr lang="en-US" sz="2800" b="1" dirty="0"/>
              <a:t>During the classical era in India, all of the following occurred EXCEPT: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A) </a:t>
            </a:r>
            <a:r>
              <a:rPr lang="en-US" sz="2800" dirty="0"/>
              <a:t>religious authorities often allowed human autopsies in the name of research.</a:t>
            </a:r>
          </a:p>
          <a:p>
            <a:r>
              <a:rPr lang="en-US" sz="2800" dirty="0" smtClean="0"/>
              <a:t>B)  </a:t>
            </a:r>
            <a:r>
              <a:rPr lang="en-US" sz="2800" dirty="0"/>
              <a:t>the concept of zero was invented. </a:t>
            </a:r>
          </a:p>
          <a:p>
            <a:r>
              <a:rPr lang="en-US" sz="2800" dirty="0" smtClean="0"/>
              <a:t>C) Indians </a:t>
            </a:r>
            <a:r>
              <a:rPr lang="en-US" sz="2800" dirty="0"/>
              <a:t>developed </a:t>
            </a:r>
            <a:r>
              <a:rPr lang="en-US" sz="2800" dirty="0" smtClean="0"/>
              <a:t>a university.</a:t>
            </a:r>
            <a:endParaRPr lang="en-US" sz="2800" dirty="0"/>
          </a:p>
          <a:p>
            <a:r>
              <a:rPr lang="en-US" sz="2800" dirty="0" smtClean="0"/>
              <a:t>D) </a:t>
            </a:r>
            <a:r>
              <a:rPr lang="en-US" sz="2800" dirty="0"/>
              <a:t>spherical shrines to Buddha, called </a:t>
            </a:r>
            <a:r>
              <a:rPr lang="en-US" sz="2800" dirty="0" smtClean="0"/>
              <a:t>stupas, </a:t>
            </a:r>
            <a:r>
              <a:rPr lang="en-US" sz="2800" dirty="0"/>
              <a:t>were erected.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0968" y="54864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860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28) </a:t>
            </a:r>
            <a:r>
              <a:rPr lang="en-US" sz="2800" b="1" dirty="0" smtClean="0">
                <a:solidFill>
                  <a:prstClr val="black"/>
                </a:solidFill>
              </a:rPr>
              <a:t>In comparison to the Hindus, Jews, and Chinese, in terms of religion the Greeks: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developed a compassionate system similar to Buddhism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avoided portraying gods with human characteristics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never developed a major long-lasting religion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most resembled Hinduism’s polytheism with its caste system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23307" y="555242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8989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51164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2) </a:t>
            </a:r>
            <a:r>
              <a:rPr lang="en-US" sz="2800" b="1" dirty="0" smtClean="0">
                <a:solidFill>
                  <a:prstClr val="black"/>
                </a:solidFill>
              </a:rPr>
              <a:t>This philosophy established the idea of filial piety as a metaphor for society.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1594" y="2209800"/>
            <a:ext cx="295625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Daoism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Legalism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Confucianism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Buddhism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343400"/>
            <a:ext cx="777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C</a:t>
            </a:r>
            <a:endParaRPr lang="en-US" sz="2800" dirty="0">
              <a:solidFill>
                <a:prstClr val="black"/>
              </a:solidFill>
            </a:endParaRPr>
          </a:p>
          <a:p>
            <a:pPr algn="ctr"/>
            <a:r>
              <a:rPr lang="en-US" sz="2800" dirty="0" smtClean="0"/>
              <a:t>At the heart of Confucianism is a system of mutually beneficial relationships based on societal status and the idea that everyone must correctly fulfill their societal duty.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9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29</a:t>
            </a:r>
            <a:r>
              <a:rPr lang="en-US" sz="2800" b="1" dirty="0" smtClean="0">
                <a:solidFill>
                  <a:prstClr val="black"/>
                </a:solidFill>
              </a:rPr>
              <a:t>) All of the following led to Rome’s collapse EXCEPT: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Unstable leadership from weak rulers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High taxes and inflation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Droughts, famines, and plagues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Invasions from the Carthaginians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260" y="4875490"/>
            <a:ext cx="81296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Punic Wars were during the Roman Republic.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7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30) </a:t>
            </a:r>
            <a:r>
              <a:rPr lang="en-US" sz="2800" b="1" dirty="0" smtClean="0"/>
              <a:t>Roman culture: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owed a great deal of its diversity to trade with China.</a:t>
            </a:r>
            <a:endParaRPr lang="en-US" sz="2800" dirty="0"/>
          </a:p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borrowed heavily, especially from Greek culture.</a:t>
            </a:r>
            <a:endParaRPr lang="en-US" sz="2800" dirty="0"/>
          </a:p>
          <a:p>
            <a:pPr marL="342900" indent="-342900">
              <a:buFontTx/>
              <a:buAutoNum type="alphaUcParenR"/>
            </a:pPr>
            <a:r>
              <a:rPr lang="en-US" sz="2800" dirty="0" smtClean="0"/>
              <a:t> influenced heavily the culture of Africa and Southwest Asia.</a:t>
            </a:r>
            <a:endParaRPr lang="en-US" sz="2800" dirty="0"/>
          </a:p>
          <a:p>
            <a:pPr marL="342900" indent="-342900">
              <a:buFontTx/>
              <a:buAutoNum type="alphaUcParenR"/>
            </a:pPr>
            <a:r>
              <a:rPr lang="en-US" sz="2800" dirty="0"/>
              <a:t> </a:t>
            </a:r>
            <a:r>
              <a:rPr lang="en-US" sz="2800" dirty="0" smtClean="0"/>
              <a:t>developed in relative isolation.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52264" y="542794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7253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31) </a:t>
            </a:r>
            <a:r>
              <a:rPr lang="en-US" sz="2800" b="1" dirty="0" smtClean="0">
                <a:solidFill>
                  <a:prstClr val="black"/>
                </a:solidFill>
              </a:rPr>
              <a:t>Identify the statement that best gives an explanation of the Neolithic Revolution.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 Northern Europe, nomadic hunters began to produce more complex stone tools.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 East Asia, early settlers began using markings on turtle shells and bones as an early form of record keeping.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In the Middle East, people began to settle in small communities and practice agriculture</a:t>
            </a:r>
            <a:r>
              <a:rPr lang="en-US" sz="2800" dirty="0" smtClean="0">
                <a:solidFill>
                  <a:prstClr val="black"/>
                </a:solidFill>
              </a:rPr>
              <a:t>.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In Mesoamerica, agricultural settlements saw an expansion of their populations, and the beginning of more complex governments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769" y="619503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8207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32) </a:t>
            </a:r>
            <a:r>
              <a:rPr lang="en-US" sz="2800" b="1" dirty="0" smtClean="0">
                <a:solidFill>
                  <a:prstClr val="black"/>
                </a:solidFill>
              </a:rPr>
              <a:t>In China, Confucianism emphasized the idea that: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 societal harmony could be achieved by the proper behavior of each member of the family/society.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equality should exist among all members of society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salvation could be attained by prayer, meditation, and good deeds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individual goals should be placed ahead of the needs of the group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300" y="60198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229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33) </a:t>
            </a:r>
            <a:r>
              <a:rPr lang="en-US" sz="2800" b="1" dirty="0" smtClean="0">
                <a:solidFill>
                  <a:prstClr val="black"/>
                </a:solidFill>
              </a:rPr>
              <a:t>How might settlements in the Neolithic Age affect birth rates?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There was no effect.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There was no effect on birth rates but a decrease in death rates.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There was an increase in birth rates due to security and food supply.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There was more disease, so birth rates stayed very low.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56388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6448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34) </a:t>
            </a:r>
            <a:r>
              <a:rPr lang="en-US" sz="2800" b="1" dirty="0" smtClean="0">
                <a:solidFill>
                  <a:prstClr val="black"/>
                </a:solidFill>
              </a:rPr>
              <a:t>All of the following are major African civilizations during this period EXCEPT: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Kush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Ethiopia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Crete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Axum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56388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0611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35) </a:t>
            </a:r>
            <a:r>
              <a:rPr lang="en-US" sz="2800" b="1" dirty="0" smtClean="0">
                <a:solidFill>
                  <a:prstClr val="black"/>
                </a:solidFill>
              </a:rPr>
              <a:t>Identify the major trade network between Asia and Europe.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640" y="1752600"/>
            <a:ext cx="681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Trans-Saharan caravans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Silk Roads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Indian Ocean sea lanes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Mediterranean sea lanes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5638800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066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669" y="127944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36) </a:t>
            </a:r>
            <a:r>
              <a:rPr lang="en-US" sz="2800" b="1" dirty="0" smtClean="0">
                <a:solidFill>
                  <a:prstClr val="black"/>
                </a:solidFill>
              </a:rPr>
              <a:t>What statement defines the dynastic cycle?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651164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Chinese governments ruled based on the power of a single family.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While at first militarily powerful, as a dynasty came to depend more on Confucian scholars than generals, it became weaker militarily and would eventually fall to foreign invasion.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Chinese government depended upon economic growth to sustain power, and as the economy declined, based on cycles, so too did the dynasties.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Initially a Chinese government enjoyed prosperity and economic growth, but over time corruption, internal disasters, and external invasions all eroded a dynasty’s power.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1769" y="6208990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5080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2762" y="50999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</a:rPr>
              <a:t>37) </a:t>
            </a:r>
            <a:r>
              <a:rPr lang="en-US" sz="2400" b="1" dirty="0" smtClean="0">
                <a:solidFill>
                  <a:prstClr val="black"/>
                </a:solidFill>
              </a:rPr>
              <a:t>What statement accurately compares the government of the Han dynasty with that of the Roman Republic?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957" y="1148335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Power in the Han dynasty was concentrated in a centralized bureaucracy dominated by Confucian scholars while power in the Roman Republic was shared among major landowning families of Rome.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Power in the Han dynasty rested solely with the emperor while in Rome all citizens were able to express their opinions and influence government.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Power in the Han dynasty was concentrated in a centralized bureaucracy dominated by Confucian scholars while in the Roman Republic all citizens shared power in governmental decisions.</a:t>
            </a:r>
            <a:endParaRPr lang="en-US" sz="24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Power in the Han dynasty rested in the hands of the military generals, while power in the Roman Republic rested in the hands of legion commanders and provincial governors.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63347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20800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38) </a:t>
            </a:r>
            <a:r>
              <a:rPr lang="en-US" sz="2800" b="1" dirty="0" smtClean="0">
                <a:solidFill>
                  <a:prstClr val="black"/>
                </a:solidFill>
              </a:rPr>
              <a:t>Identify the sacred text that originated from the Aryan people from central Asia.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7420" y="2057400"/>
            <a:ext cx="681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Vedas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Moksha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Samsara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Dharma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56388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36567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51164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3) </a:t>
            </a:r>
            <a:r>
              <a:rPr lang="en-US" sz="2800" b="1" dirty="0" smtClean="0">
                <a:solidFill>
                  <a:prstClr val="black"/>
                </a:solidFill>
              </a:rPr>
              <a:t>_____ are the highest Hindu caste members, while ______ are the lowest and were considered to be “outside” of the caste system.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7524" y="2209800"/>
            <a:ext cx="457208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Sudras</a:t>
            </a:r>
            <a:r>
              <a:rPr lang="en-US" sz="2800" dirty="0" smtClean="0">
                <a:solidFill>
                  <a:prstClr val="black"/>
                </a:solidFill>
              </a:rPr>
              <a:t>; Untouchables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Kshatriya; Brahmins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Vaisyas</a:t>
            </a:r>
            <a:r>
              <a:rPr lang="en-US" sz="2800" dirty="0" smtClean="0">
                <a:solidFill>
                  <a:prstClr val="black"/>
                </a:solidFill>
              </a:rPr>
              <a:t>; </a:t>
            </a:r>
            <a:r>
              <a:rPr lang="en-US" sz="2800" dirty="0" err="1" smtClean="0">
                <a:solidFill>
                  <a:prstClr val="black"/>
                </a:solidFill>
              </a:rPr>
              <a:t>Sudras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Brahmins; Untouchables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2066" y="4572000"/>
            <a:ext cx="88512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The Brahmins were the priests, while Untouchables (or </a:t>
            </a:r>
            <a:r>
              <a:rPr lang="en-US" sz="2800" dirty="0" err="1" smtClean="0">
                <a:solidFill>
                  <a:prstClr val="black"/>
                </a:solidFill>
              </a:rPr>
              <a:t>Harijan</a:t>
            </a:r>
            <a:r>
              <a:rPr lang="en-US" sz="2800" dirty="0" smtClean="0">
                <a:solidFill>
                  <a:prstClr val="black"/>
                </a:solidFill>
              </a:rPr>
              <a:t>) were individuals with rejected and outcast jobs in society.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651164"/>
            <a:ext cx="769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39) </a:t>
            </a:r>
            <a:r>
              <a:rPr lang="en-US" sz="2800" b="1" dirty="0" smtClean="0">
                <a:solidFill>
                  <a:prstClr val="black"/>
                </a:solidFill>
              </a:rPr>
              <a:t>Identify the important original contribution of the Jewish culture to the civilizations in the Middle East and Mediterranean during the Classical Period.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004" y="2626841"/>
            <a:ext cx="6813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Monotheism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Written legal code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Phonetic alphabet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Priest caste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563880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416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457200"/>
            <a:ext cx="7696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40) </a:t>
            </a:r>
            <a:r>
              <a:rPr lang="en-US" sz="2800" b="1" dirty="0" smtClean="0">
                <a:solidFill>
                  <a:prstClr val="black"/>
                </a:solidFill>
              </a:rPr>
              <a:t>The following statements resulted from what cultural change?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I – </a:t>
            </a:r>
            <a:r>
              <a:rPr lang="en-US" sz="2800" b="1" dirty="0" smtClean="0">
                <a:solidFill>
                  <a:prstClr val="black"/>
                </a:solidFill>
              </a:rPr>
              <a:t>More reliable and abundant food supply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II – </a:t>
            </a:r>
            <a:r>
              <a:rPr lang="en-US" sz="2800" b="1" dirty="0" smtClean="0">
                <a:solidFill>
                  <a:prstClr val="black"/>
                </a:solidFill>
              </a:rPr>
              <a:t>job specialization based on a surplus of food</a:t>
            </a:r>
            <a:endParaRPr lang="en-US" sz="2800" b="1" dirty="0">
              <a:solidFill>
                <a:prstClr val="black"/>
              </a:solidFill>
            </a:endParaRPr>
          </a:p>
          <a:p>
            <a:r>
              <a:rPr lang="en-US" sz="2800" b="1" dirty="0">
                <a:solidFill>
                  <a:prstClr val="black"/>
                </a:solidFill>
              </a:rPr>
              <a:t>III – </a:t>
            </a:r>
            <a:r>
              <a:rPr lang="en-US" sz="2800" b="1" dirty="0" smtClean="0">
                <a:solidFill>
                  <a:prstClr val="black"/>
                </a:solidFill>
              </a:rPr>
              <a:t>development of a more formal social hierarchy</a:t>
            </a:r>
            <a:endParaRPr lang="en-US" sz="2800" b="1" dirty="0">
              <a:solidFill>
                <a:prstClr val="black"/>
              </a:solidFill>
            </a:endParaRPr>
          </a:p>
          <a:p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7962" y="4114800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development of complex government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adoption of agriculture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development of metal tools</a:t>
            </a:r>
            <a:endParaRPr lang="en-US" sz="28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The growth of complex, organized religion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2264" y="613105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383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4662" y="4572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prstClr val="black"/>
                </a:solidFill>
              </a:rPr>
              <a:t>Tie Breaker:</a:t>
            </a:r>
          </a:p>
          <a:p>
            <a:endParaRPr lang="en-US" sz="2800" dirty="0">
              <a:solidFill>
                <a:prstClr val="black"/>
              </a:solidFill>
            </a:endParaRPr>
          </a:p>
          <a:p>
            <a:r>
              <a:rPr lang="en-US" sz="2800" dirty="0" smtClean="0">
                <a:solidFill>
                  <a:prstClr val="black"/>
                </a:solidFill>
              </a:rPr>
              <a:t>In what ways did the three philosophical movements of Classical China shape Chinese civilization?  Write on your tablet and bring to Ms. Sheets.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678548"/>
            <a:ext cx="853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000" dirty="0">
                <a:solidFill>
                  <a:prstClr val="black"/>
                </a:solidFill>
              </a:rPr>
              <a:t>Confucianism – helped to curb political disorder by stressing respect for one’s superiors, a modest life for those in power, proper manners for all; cohesive bureaucracy</a:t>
            </a:r>
          </a:p>
          <a:p>
            <a:pPr marL="342900" indent="-342900">
              <a:buFontTx/>
              <a:buAutoNum type="alphaUcParenR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000" dirty="0">
                <a:solidFill>
                  <a:prstClr val="black"/>
                </a:solidFill>
              </a:rPr>
              <a:t>Legalism – though it never had widespread appeal, Legalism’s emphasis on authoritarian tactics influenced political decision making</a:t>
            </a:r>
          </a:p>
          <a:p>
            <a:pPr marL="342900" indent="-342900">
              <a:buFontTx/>
              <a:buAutoNum type="alphaUcParenR"/>
            </a:pP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000" dirty="0">
                <a:solidFill>
                  <a:prstClr val="black"/>
                </a:solidFill>
              </a:rPr>
              <a:t>Daoism – brought an ethical focus and an elaborate spirituality, focus on introspection, inner peace, and nature’s beauty</a:t>
            </a:r>
          </a:p>
        </p:txBody>
      </p:sp>
    </p:spTree>
    <p:extLst>
      <p:ext uri="{BB962C8B-B14F-4D97-AF65-F5344CB8AC3E}">
        <p14:creationId xmlns:p14="http://schemas.microsoft.com/office/powerpoint/2010/main" val="400660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51164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4) </a:t>
            </a:r>
            <a:r>
              <a:rPr lang="en-US" sz="2800" b="1" dirty="0" smtClean="0">
                <a:solidFill>
                  <a:prstClr val="black"/>
                </a:solidFill>
              </a:rPr>
              <a:t>The spread of Greek culture throughout the eastern Mediterranean and Southwest Asia is know as:</a:t>
            </a:r>
          </a:p>
          <a:p>
            <a:endParaRPr lang="en-US" sz="2800" b="1" dirty="0">
              <a:solidFill>
                <a:prstClr val="black"/>
              </a:solidFill>
            </a:endParaRPr>
          </a:p>
          <a:p>
            <a:pPr algn="ctr"/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</a:rPr>
              <a:t>* Bonus point if you know the historical term for this process*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7505" y="3137543"/>
            <a:ext cx="263065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Grecophilia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Golden Age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Pax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</a:rPr>
              <a:t>Romana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Hellenism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875" y="5118318"/>
            <a:ext cx="8412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/>
              <a:t>This was a major impact of Alexander the Great’s conquests.  </a:t>
            </a:r>
          </a:p>
          <a:p>
            <a:pPr algn="ctr"/>
            <a:r>
              <a:rPr lang="en-US" sz="2800" i="1" dirty="0" smtClean="0">
                <a:solidFill>
                  <a:schemeClr val="bg2">
                    <a:lumMod val="50000"/>
                  </a:schemeClr>
                </a:solidFill>
              </a:rPr>
              <a:t>CULTURAL DIFFUSION</a:t>
            </a:r>
            <a:endParaRPr lang="en-US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91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1" y="152400"/>
            <a:ext cx="8077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5) </a:t>
            </a:r>
            <a:r>
              <a:rPr lang="en-US" sz="2800" b="1" dirty="0" smtClean="0">
                <a:solidFill>
                  <a:prstClr val="black"/>
                </a:solidFill>
              </a:rPr>
              <a:t>The start of sedentary agriculture started in ______ first but developed independently in other areas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05000"/>
            <a:ext cx="72459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China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Americas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Indus River Valley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Mesopotamia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4495800"/>
            <a:ext cx="808412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/>
              <a:t>Historians believe that agriculture appeared independently in Mesopotamia, in China, and in the Americas; Mesopotamia developed farming first.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5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631" y="3810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6) </a:t>
            </a:r>
            <a:r>
              <a:rPr lang="en-US" sz="2800" b="1" dirty="0" smtClean="0">
                <a:solidFill>
                  <a:prstClr val="black"/>
                </a:solidFill>
              </a:rPr>
              <a:t>Bureaucrats from non-aristocratic groups who were trained and well-versed in Confucianism would have most likely have been in which dynasty?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66917" y="2438400"/>
            <a:ext cx="1657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Han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Zhou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Qin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Shang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015" y="4876800"/>
            <a:ext cx="73676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A</a:t>
            </a:r>
          </a:p>
          <a:p>
            <a:pPr algn="ctr"/>
            <a:r>
              <a:rPr lang="en-US" sz="2800" dirty="0" smtClean="0"/>
              <a:t>The Han continued with the Qin’s departure from traditional aristocratic power and created a civil service examination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51164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7) </a:t>
            </a:r>
            <a:r>
              <a:rPr lang="en-US" sz="2800" b="1" dirty="0" smtClean="0"/>
              <a:t>Over time, this structure intensified in India in its rigidity and began to differ from region to region.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65018" y="2209800"/>
            <a:ext cx="27847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Hinduism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Buddhism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Regionalism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Caste System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" y="4975412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D</a:t>
            </a:r>
          </a:p>
          <a:p>
            <a:pPr algn="ctr"/>
            <a:r>
              <a:rPr lang="en-US" sz="2800" dirty="0" smtClean="0"/>
              <a:t>The caste system developed numerous sublevels as it developed, and often local idiosyncrasies prevailed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651164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8) </a:t>
            </a:r>
            <a:r>
              <a:rPr lang="en-US" sz="2800" b="1" dirty="0" smtClean="0">
                <a:solidFill>
                  <a:prstClr val="black"/>
                </a:solidFill>
              </a:rPr>
              <a:t>Who begins the </a:t>
            </a:r>
            <a:r>
              <a:rPr lang="en-US" sz="2800" b="1" dirty="0" err="1" smtClean="0">
                <a:solidFill>
                  <a:prstClr val="black"/>
                </a:solidFill>
              </a:rPr>
              <a:t>Pax</a:t>
            </a:r>
            <a:r>
              <a:rPr lang="en-US" sz="2800" b="1" dirty="0" smtClean="0">
                <a:solidFill>
                  <a:prstClr val="black"/>
                </a:solidFill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</a:rPr>
              <a:t>Romana</a:t>
            </a:r>
            <a:r>
              <a:rPr lang="en-US" sz="2800" b="1" dirty="0" smtClean="0">
                <a:solidFill>
                  <a:prstClr val="black"/>
                </a:solidFill>
              </a:rPr>
              <a:t>, a period of Roman power and prosperity?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0836" y="2286000"/>
            <a:ext cx="345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Pericles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Julius Caesar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Augustus Caesar</a:t>
            </a:r>
          </a:p>
          <a:p>
            <a:pPr marL="342900" indent="-342900">
              <a:buFontTx/>
              <a:buAutoNum type="alphaUcParenR"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smtClean="0">
                <a:solidFill>
                  <a:prstClr val="black"/>
                </a:solidFill>
              </a:rPr>
              <a:t>Marcus Aurelius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6328" y="579120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3130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</TotalTime>
  <Words>2196</Words>
  <Application>Microsoft Office PowerPoint</Application>
  <PresentationFormat>On-screen Show (4:3)</PresentationFormat>
  <Paragraphs>275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Elemental</vt:lpstr>
      <vt:lpstr>Unit 1 Exam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Exam</dc:title>
  <dc:creator>Whitney</dc:creator>
  <cp:lastModifiedBy>admin</cp:lastModifiedBy>
  <cp:revision>96</cp:revision>
  <dcterms:created xsi:type="dcterms:W3CDTF">2013-09-08T00:09:33Z</dcterms:created>
  <dcterms:modified xsi:type="dcterms:W3CDTF">2013-09-23T11:43:53Z</dcterms:modified>
</cp:coreProperties>
</file>