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9"/>
  </p:notesMasterIdLst>
  <p:sldIdLst>
    <p:sldId id="256" r:id="rId2"/>
    <p:sldId id="257" r:id="rId3"/>
    <p:sldId id="264" r:id="rId4"/>
    <p:sldId id="271" r:id="rId5"/>
    <p:sldId id="316" r:id="rId6"/>
    <p:sldId id="317" r:id="rId7"/>
    <p:sldId id="318" r:id="rId8"/>
    <p:sldId id="319" r:id="rId9"/>
    <p:sldId id="320" r:id="rId10"/>
    <p:sldId id="340" r:id="rId11"/>
    <p:sldId id="322" r:id="rId12"/>
    <p:sldId id="341" r:id="rId13"/>
    <p:sldId id="324" r:id="rId14"/>
    <p:sldId id="342" r:id="rId15"/>
    <p:sldId id="326" r:id="rId16"/>
    <p:sldId id="343" r:id="rId17"/>
    <p:sldId id="328" r:id="rId18"/>
    <p:sldId id="344" r:id="rId19"/>
    <p:sldId id="330" r:id="rId20"/>
    <p:sldId id="345" r:id="rId21"/>
    <p:sldId id="332" r:id="rId22"/>
    <p:sldId id="346" r:id="rId23"/>
    <p:sldId id="334" r:id="rId24"/>
    <p:sldId id="347" r:id="rId25"/>
    <p:sldId id="336" r:id="rId26"/>
    <p:sldId id="348" r:id="rId27"/>
    <p:sldId id="338" r:id="rId28"/>
    <p:sldId id="349" r:id="rId29"/>
    <p:sldId id="274" r:id="rId30"/>
    <p:sldId id="275" r:id="rId31"/>
    <p:sldId id="350" r:id="rId32"/>
    <p:sldId id="276" r:id="rId33"/>
    <p:sldId id="277" r:id="rId34"/>
    <p:sldId id="259" r:id="rId35"/>
    <p:sldId id="363" r:id="rId36"/>
    <p:sldId id="278" r:id="rId37"/>
    <p:sldId id="362" r:id="rId38"/>
    <p:sldId id="353" r:id="rId39"/>
    <p:sldId id="286" r:id="rId40"/>
    <p:sldId id="287" r:id="rId41"/>
    <p:sldId id="288" r:id="rId42"/>
    <p:sldId id="289" r:id="rId43"/>
    <p:sldId id="290" r:id="rId44"/>
    <p:sldId id="291" r:id="rId45"/>
    <p:sldId id="292" r:id="rId46"/>
    <p:sldId id="293" r:id="rId47"/>
    <p:sldId id="294" r:id="rId48"/>
    <p:sldId id="295" r:id="rId49"/>
    <p:sldId id="311" r:id="rId50"/>
    <p:sldId id="358" r:id="rId51"/>
    <p:sldId id="304" r:id="rId52"/>
    <p:sldId id="312" r:id="rId53"/>
    <p:sldId id="313" r:id="rId54"/>
    <p:sldId id="314" r:id="rId55"/>
    <p:sldId id="305" r:id="rId56"/>
    <p:sldId id="306" r:id="rId57"/>
    <p:sldId id="301" r:id="rId58"/>
    <p:sldId id="354" r:id="rId59"/>
    <p:sldId id="355" r:id="rId60"/>
    <p:sldId id="356" r:id="rId61"/>
    <p:sldId id="357" r:id="rId62"/>
    <p:sldId id="303" r:id="rId63"/>
    <p:sldId id="360" r:id="rId64"/>
    <p:sldId id="315" r:id="rId65"/>
    <p:sldId id="361" r:id="rId66"/>
    <p:sldId id="263" r:id="rId67"/>
    <p:sldId id="296" r:id="rId6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62" autoAdjust="0"/>
    <p:restoredTop sz="94660"/>
  </p:normalViewPr>
  <p:slideViewPr>
    <p:cSldViewPr>
      <p:cViewPr varScale="1">
        <p:scale>
          <a:sx n="73" d="100"/>
          <a:sy n="73" d="100"/>
        </p:scale>
        <p:origin x="-102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520250-64F4-4256-8551-E6142D75044C}" type="datetimeFigureOut">
              <a:rPr lang="en-US" smtClean="0"/>
              <a:t>11/1/2013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F80ADF-62BD-483C-8AD2-62E371DCBF32}" type="slidenum">
              <a:rPr lang="en-US" smtClean="0"/>
              <a:t>‹#›</a:t>
            </a:fld>
            <a:endParaRPr lang="en-US"/>
          </a:p>
        </p:txBody>
      </p:sp>
    </p:spTree>
    <p:extLst>
      <p:ext uri="{BB962C8B-B14F-4D97-AF65-F5344CB8AC3E}">
        <p14:creationId xmlns:p14="http://schemas.microsoft.com/office/powerpoint/2010/main" val="3822172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F80ADF-62BD-483C-8AD2-62E371DCBF32}" type="slidenum">
              <a:rPr lang="en-US" smtClean="0"/>
              <a:t>31</a:t>
            </a:fld>
            <a:endParaRPr lang="en-US"/>
          </a:p>
        </p:txBody>
      </p:sp>
    </p:spTree>
    <p:extLst>
      <p:ext uri="{BB962C8B-B14F-4D97-AF65-F5344CB8AC3E}">
        <p14:creationId xmlns:p14="http://schemas.microsoft.com/office/powerpoint/2010/main" val="284854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4AA88BC1-BF25-4DCC-B1E1-A9DE62F8E05B}" type="datetimeFigureOut">
              <a:rPr lang="en-US" smtClean="0"/>
              <a:t>11/1/2013</a:t>
            </a:fld>
            <a:endParaRPr lang="en-US"/>
          </a:p>
        </p:txBody>
      </p:sp>
      <p:sp>
        <p:nvSpPr>
          <p:cNvPr id="8" name="Slide Number Placeholder 7"/>
          <p:cNvSpPr>
            <a:spLocks noGrp="1"/>
          </p:cNvSpPr>
          <p:nvPr>
            <p:ph type="sldNum" sz="quarter" idx="11"/>
          </p:nvPr>
        </p:nvSpPr>
        <p:spPr/>
        <p:txBody>
          <a:bodyPr/>
          <a:lstStyle/>
          <a:p>
            <a:fld id="{00C0B039-7D08-4793-A15E-467D12202BF5}"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A88BC1-BF25-4DCC-B1E1-A9DE62F8E05B}" type="datetimeFigureOut">
              <a:rPr lang="en-US" smtClean="0"/>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C0B039-7D08-4793-A15E-467D12202BF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A88BC1-BF25-4DCC-B1E1-A9DE62F8E05B}" type="datetimeFigureOut">
              <a:rPr lang="en-US" smtClean="0"/>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C0B039-7D08-4793-A15E-467D12202BF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AA88BC1-BF25-4DCC-B1E1-A9DE62F8E05B}" type="datetimeFigureOut">
              <a:rPr lang="en-US" smtClean="0"/>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C0B039-7D08-4793-A15E-467D12202BF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A88BC1-BF25-4DCC-B1E1-A9DE62F8E05B}" type="datetimeFigureOut">
              <a:rPr lang="en-US" smtClean="0"/>
              <a:t>11/1/2013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C0B039-7D08-4793-A15E-467D12202BF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AA88BC1-BF25-4DCC-B1E1-A9DE62F8E05B}" type="datetimeFigureOut">
              <a:rPr lang="en-US" smtClean="0"/>
              <a:t>11/1/2013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C0B039-7D08-4793-A15E-467D12202BF5}" type="slidenum">
              <a:rPr lang="en-US" smtClean="0"/>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AA88BC1-BF25-4DCC-B1E1-A9DE62F8E05B}" type="datetimeFigureOut">
              <a:rPr lang="en-US" smtClean="0"/>
              <a:t>11/1/2013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C0B039-7D08-4793-A15E-467D12202BF5}" type="slidenum">
              <a:rPr lang="en-US" smtClean="0"/>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A88BC1-BF25-4DCC-B1E1-A9DE62F8E05B}" type="datetimeFigureOut">
              <a:rPr lang="en-US" smtClean="0"/>
              <a:t>11/1/2013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C0B039-7D08-4793-A15E-467D12202BF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A88BC1-BF25-4DCC-B1E1-A9DE62F8E05B}" type="datetimeFigureOut">
              <a:rPr lang="en-US" smtClean="0"/>
              <a:t>11/1/2013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C0B039-7D08-4793-A15E-467D12202BF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A88BC1-BF25-4DCC-B1E1-A9DE62F8E05B}" type="datetimeFigureOut">
              <a:rPr lang="en-US" smtClean="0"/>
              <a:t>11/1/2013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C0B039-7D08-4793-A15E-467D12202BF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A88BC1-BF25-4DCC-B1E1-A9DE62F8E05B}" type="datetimeFigureOut">
              <a:rPr lang="en-US" smtClean="0"/>
              <a:t>11/1/2013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C0B039-7D08-4793-A15E-467D12202BF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4AA88BC1-BF25-4DCC-B1E1-A9DE62F8E05B}" type="datetimeFigureOut">
              <a:rPr lang="en-US" smtClean="0"/>
              <a:t>11/1/2013</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00C0B039-7D08-4793-A15E-467D12202BF5}" type="slidenum">
              <a:rPr lang="en-US" smtClean="0"/>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The DBQ</a:t>
            </a:r>
            <a:endParaRPr lang="en-US" b="1" dirty="0"/>
          </a:p>
        </p:txBody>
      </p:sp>
    </p:spTree>
    <p:extLst>
      <p:ext uri="{BB962C8B-B14F-4D97-AF65-F5344CB8AC3E}">
        <p14:creationId xmlns:p14="http://schemas.microsoft.com/office/powerpoint/2010/main" val="30676452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315200" cy="1154097"/>
          </a:xfrm>
        </p:spPr>
        <p:txBody>
          <a:bodyPr/>
          <a:lstStyle/>
          <a:p>
            <a:r>
              <a:rPr lang="en-US" dirty="0" smtClean="0"/>
              <a:t>2004</a:t>
            </a:r>
            <a:endParaRPr lang="en-US" dirty="0"/>
          </a:p>
        </p:txBody>
      </p:sp>
      <p:sp>
        <p:nvSpPr>
          <p:cNvPr id="3" name="Content Placeholder 2"/>
          <p:cNvSpPr>
            <a:spLocks noGrp="1"/>
          </p:cNvSpPr>
          <p:nvPr>
            <p:ph idx="1"/>
          </p:nvPr>
        </p:nvSpPr>
        <p:spPr>
          <a:xfrm>
            <a:off x="914400" y="1752600"/>
            <a:ext cx="7315200" cy="3539527"/>
          </a:xfrm>
        </p:spPr>
        <p:txBody>
          <a:bodyPr>
            <a:normAutofit lnSpcReduction="10000"/>
          </a:bodyPr>
          <a:lstStyle/>
          <a:p>
            <a:r>
              <a:rPr lang="en-US" sz="3500" dirty="0" smtClean="0"/>
              <a:t>Based on the following documents, analyze the </a:t>
            </a:r>
            <a:r>
              <a:rPr lang="en-US" sz="3500" u="sng" dirty="0" smtClean="0">
                <a:solidFill>
                  <a:srgbClr val="FF0000"/>
                </a:solidFill>
              </a:rPr>
              <a:t>responses to the spread of Buddhism</a:t>
            </a:r>
            <a:r>
              <a:rPr lang="en-US" sz="3500" dirty="0" smtClean="0"/>
              <a:t> in China.  What additional kind of </a:t>
            </a:r>
            <a:r>
              <a:rPr lang="en-US" sz="3500" dirty="0" err="1" smtClean="0"/>
              <a:t>document(s</a:t>
            </a:r>
            <a:r>
              <a:rPr lang="en-US" sz="3500" dirty="0" smtClean="0"/>
              <a:t>) would you need to evaluate the extent of Buddhism appeal in China?</a:t>
            </a:r>
            <a:endParaRPr lang="en-US" sz="3500" dirty="0"/>
          </a:p>
        </p:txBody>
      </p:sp>
    </p:spTree>
    <p:extLst>
      <p:ext uri="{BB962C8B-B14F-4D97-AF65-F5344CB8AC3E}">
        <p14:creationId xmlns:p14="http://schemas.microsoft.com/office/powerpoint/2010/main" val="42750536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15200" cy="1154097"/>
          </a:xfrm>
        </p:spPr>
        <p:txBody>
          <a:bodyPr/>
          <a:lstStyle/>
          <a:p>
            <a:r>
              <a:rPr lang="en-US" dirty="0" smtClean="0"/>
              <a:t>2005</a:t>
            </a:r>
            <a:endParaRPr lang="en-US" dirty="0"/>
          </a:p>
        </p:txBody>
      </p:sp>
      <p:sp>
        <p:nvSpPr>
          <p:cNvPr id="3" name="Content Placeholder 2"/>
          <p:cNvSpPr>
            <a:spLocks noGrp="1"/>
          </p:cNvSpPr>
          <p:nvPr>
            <p:ph idx="1"/>
          </p:nvPr>
        </p:nvSpPr>
        <p:spPr>
          <a:xfrm>
            <a:off x="914400" y="1828800"/>
            <a:ext cx="7315200" cy="3539527"/>
          </a:xfrm>
        </p:spPr>
        <p:txBody>
          <a:bodyPr>
            <a:normAutofit fontScale="92500" lnSpcReduction="10000"/>
          </a:bodyPr>
          <a:lstStyle/>
          <a:p>
            <a:r>
              <a:rPr lang="en-US" sz="3800" dirty="0" smtClean="0"/>
              <a:t>Analyze the issue that twentieth-century Muslim leaders in South Asia and North Africa confronted in defining their nationalism. What additional kind of documents would be most helpful in furthering your analysis?</a:t>
            </a:r>
          </a:p>
          <a:p>
            <a:endParaRPr lang="en-US" dirty="0"/>
          </a:p>
        </p:txBody>
      </p:sp>
    </p:spTree>
    <p:extLst>
      <p:ext uri="{BB962C8B-B14F-4D97-AF65-F5344CB8AC3E}">
        <p14:creationId xmlns:p14="http://schemas.microsoft.com/office/powerpoint/2010/main" val="40528141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15200" cy="1154097"/>
          </a:xfrm>
        </p:spPr>
        <p:txBody>
          <a:bodyPr/>
          <a:lstStyle/>
          <a:p>
            <a:r>
              <a:rPr lang="en-US" dirty="0" smtClean="0"/>
              <a:t>2005</a:t>
            </a:r>
            <a:endParaRPr lang="en-US" dirty="0"/>
          </a:p>
        </p:txBody>
      </p:sp>
      <p:sp>
        <p:nvSpPr>
          <p:cNvPr id="3" name="Content Placeholder 2"/>
          <p:cNvSpPr>
            <a:spLocks noGrp="1"/>
          </p:cNvSpPr>
          <p:nvPr>
            <p:ph idx="1"/>
          </p:nvPr>
        </p:nvSpPr>
        <p:spPr>
          <a:xfrm>
            <a:off x="914400" y="1828800"/>
            <a:ext cx="7315200" cy="3539527"/>
          </a:xfrm>
        </p:spPr>
        <p:txBody>
          <a:bodyPr>
            <a:normAutofit fontScale="92500" lnSpcReduction="10000"/>
          </a:bodyPr>
          <a:lstStyle/>
          <a:p>
            <a:r>
              <a:rPr lang="en-US" sz="3800" dirty="0" smtClean="0"/>
              <a:t>Analyze the </a:t>
            </a:r>
            <a:r>
              <a:rPr lang="en-US" sz="3800" u="sng" dirty="0" smtClean="0">
                <a:solidFill>
                  <a:srgbClr val="FF0000"/>
                </a:solidFill>
              </a:rPr>
              <a:t>issue that </a:t>
            </a:r>
            <a:r>
              <a:rPr lang="en-US" sz="3800" dirty="0" smtClean="0"/>
              <a:t>twentieth-century Muslim </a:t>
            </a:r>
            <a:r>
              <a:rPr lang="en-US" sz="3800" u="sng" dirty="0" smtClean="0">
                <a:solidFill>
                  <a:srgbClr val="FF0000"/>
                </a:solidFill>
              </a:rPr>
              <a:t>leaders</a:t>
            </a:r>
            <a:r>
              <a:rPr lang="en-US" sz="3800" dirty="0" smtClean="0"/>
              <a:t> in South Asia and North Africa </a:t>
            </a:r>
            <a:r>
              <a:rPr lang="en-US" sz="3800" u="sng" dirty="0" smtClean="0">
                <a:solidFill>
                  <a:srgbClr val="FF0000"/>
                </a:solidFill>
              </a:rPr>
              <a:t>confronted</a:t>
            </a:r>
            <a:r>
              <a:rPr lang="en-US" sz="3800" dirty="0" smtClean="0">
                <a:solidFill>
                  <a:srgbClr val="FF0000"/>
                </a:solidFill>
              </a:rPr>
              <a:t> </a:t>
            </a:r>
            <a:r>
              <a:rPr lang="en-US" sz="3800" dirty="0" smtClean="0"/>
              <a:t>in defining their nationalism. What additional kind of documents would be most helpful in furthering your analysis?</a:t>
            </a:r>
          </a:p>
          <a:p>
            <a:endParaRPr lang="en-US" dirty="0"/>
          </a:p>
        </p:txBody>
      </p:sp>
    </p:spTree>
    <p:extLst>
      <p:ext uri="{BB962C8B-B14F-4D97-AF65-F5344CB8AC3E}">
        <p14:creationId xmlns:p14="http://schemas.microsoft.com/office/powerpoint/2010/main" val="155610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15200" cy="1154097"/>
          </a:xfrm>
        </p:spPr>
        <p:txBody>
          <a:bodyPr/>
          <a:lstStyle/>
          <a:p>
            <a:r>
              <a:rPr lang="en-US" dirty="0" smtClean="0"/>
              <a:t>2006</a:t>
            </a:r>
            <a:endParaRPr lang="en-US" dirty="0"/>
          </a:p>
        </p:txBody>
      </p:sp>
      <p:sp>
        <p:nvSpPr>
          <p:cNvPr id="3" name="Content Placeholder 2"/>
          <p:cNvSpPr>
            <a:spLocks noGrp="1"/>
          </p:cNvSpPr>
          <p:nvPr>
            <p:ph idx="1"/>
          </p:nvPr>
        </p:nvSpPr>
        <p:spPr>
          <a:xfrm>
            <a:off x="914400" y="1828800"/>
            <a:ext cx="7315200" cy="3539527"/>
          </a:xfrm>
        </p:spPr>
        <p:txBody>
          <a:bodyPr>
            <a:noAutofit/>
          </a:bodyPr>
          <a:lstStyle/>
          <a:p>
            <a:r>
              <a:rPr lang="en-US" sz="3500" dirty="0" smtClean="0"/>
              <a:t>Using the documents, analyze the social and economic effects of the global flow of silver from the mid-sixteenth century to the early eighteenth century.  Explain how another type of document would help you analyze the effects of the flow of silver bullion in this period.</a:t>
            </a:r>
            <a:endParaRPr lang="en-US" sz="3500" dirty="0"/>
          </a:p>
        </p:txBody>
      </p:sp>
    </p:spTree>
    <p:extLst>
      <p:ext uri="{BB962C8B-B14F-4D97-AF65-F5344CB8AC3E}">
        <p14:creationId xmlns:p14="http://schemas.microsoft.com/office/powerpoint/2010/main" val="26217263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15200" cy="1154097"/>
          </a:xfrm>
        </p:spPr>
        <p:txBody>
          <a:bodyPr/>
          <a:lstStyle/>
          <a:p>
            <a:r>
              <a:rPr lang="en-US" dirty="0" smtClean="0"/>
              <a:t>2006</a:t>
            </a:r>
            <a:endParaRPr lang="en-US" dirty="0"/>
          </a:p>
        </p:txBody>
      </p:sp>
      <p:sp>
        <p:nvSpPr>
          <p:cNvPr id="3" name="Content Placeholder 2"/>
          <p:cNvSpPr>
            <a:spLocks noGrp="1"/>
          </p:cNvSpPr>
          <p:nvPr>
            <p:ph idx="1"/>
          </p:nvPr>
        </p:nvSpPr>
        <p:spPr>
          <a:xfrm>
            <a:off x="914400" y="1828800"/>
            <a:ext cx="7315200" cy="3539527"/>
          </a:xfrm>
        </p:spPr>
        <p:txBody>
          <a:bodyPr>
            <a:noAutofit/>
          </a:bodyPr>
          <a:lstStyle/>
          <a:p>
            <a:r>
              <a:rPr lang="en-US" sz="3500" dirty="0" smtClean="0"/>
              <a:t>Using the documents, analyze the social and economic </a:t>
            </a:r>
            <a:r>
              <a:rPr lang="en-US" sz="3500" u="sng" dirty="0" smtClean="0">
                <a:solidFill>
                  <a:srgbClr val="FF0000"/>
                </a:solidFill>
              </a:rPr>
              <a:t>effects of the global flow of silver</a:t>
            </a:r>
            <a:r>
              <a:rPr lang="en-US" sz="3500" dirty="0" smtClean="0"/>
              <a:t> from the mid-sixteenth century to the early eighteenth century.  Explain how another type of document would help you analyze the effects of the flow of silver bullion in this period.</a:t>
            </a:r>
            <a:endParaRPr lang="en-US" sz="3500" dirty="0"/>
          </a:p>
        </p:txBody>
      </p:sp>
    </p:spTree>
    <p:extLst>
      <p:ext uri="{BB962C8B-B14F-4D97-AF65-F5344CB8AC3E}">
        <p14:creationId xmlns:p14="http://schemas.microsoft.com/office/powerpoint/2010/main" val="17233860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315200" cy="1154097"/>
          </a:xfrm>
        </p:spPr>
        <p:txBody>
          <a:bodyPr/>
          <a:lstStyle/>
          <a:p>
            <a:r>
              <a:rPr lang="en-US" dirty="0" smtClean="0"/>
              <a:t>2007</a:t>
            </a:r>
            <a:endParaRPr lang="en-US" dirty="0"/>
          </a:p>
        </p:txBody>
      </p:sp>
      <p:sp>
        <p:nvSpPr>
          <p:cNvPr id="3" name="Content Placeholder 2"/>
          <p:cNvSpPr>
            <a:spLocks noGrp="1"/>
          </p:cNvSpPr>
          <p:nvPr>
            <p:ph idx="1"/>
          </p:nvPr>
        </p:nvSpPr>
        <p:spPr>
          <a:xfrm>
            <a:off x="914400" y="1905000"/>
            <a:ext cx="7315200" cy="3539527"/>
          </a:xfrm>
        </p:spPr>
        <p:txBody>
          <a:bodyPr>
            <a:normAutofit fontScale="92500" lnSpcReduction="10000"/>
          </a:bodyPr>
          <a:lstStyle/>
          <a:p>
            <a:r>
              <a:rPr lang="en-US" sz="4100" dirty="0" smtClean="0"/>
              <a:t>Using the documents, analyze Han and Roman attitudes toward technology.  Identify an additional type of document and explain briefly how it would help our analysis.</a:t>
            </a:r>
          </a:p>
        </p:txBody>
      </p:sp>
    </p:spTree>
    <p:extLst>
      <p:ext uri="{BB962C8B-B14F-4D97-AF65-F5344CB8AC3E}">
        <p14:creationId xmlns:p14="http://schemas.microsoft.com/office/powerpoint/2010/main" val="15970268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315200" cy="1154097"/>
          </a:xfrm>
        </p:spPr>
        <p:txBody>
          <a:bodyPr/>
          <a:lstStyle/>
          <a:p>
            <a:r>
              <a:rPr lang="en-US" dirty="0" smtClean="0"/>
              <a:t>2007</a:t>
            </a:r>
            <a:endParaRPr lang="en-US" dirty="0"/>
          </a:p>
        </p:txBody>
      </p:sp>
      <p:sp>
        <p:nvSpPr>
          <p:cNvPr id="3" name="Content Placeholder 2"/>
          <p:cNvSpPr>
            <a:spLocks noGrp="1"/>
          </p:cNvSpPr>
          <p:nvPr>
            <p:ph idx="1"/>
          </p:nvPr>
        </p:nvSpPr>
        <p:spPr>
          <a:xfrm>
            <a:off x="914400" y="1905000"/>
            <a:ext cx="7315200" cy="3539527"/>
          </a:xfrm>
        </p:spPr>
        <p:txBody>
          <a:bodyPr>
            <a:normAutofit fontScale="92500" lnSpcReduction="10000"/>
          </a:bodyPr>
          <a:lstStyle/>
          <a:p>
            <a:r>
              <a:rPr lang="en-US" sz="4100" dirty="0" smtClean="0"/>
              <a:t>Using the documents, analyze Han and Roman </a:t>
            </a:r>
            <a:r>
              <a:rPr lang="en-US" sz="4100" u="sng" dirty="0" smtClean="0">
                <a:solidFill>
                  <a:srgbClr val="FF0000"/>
                </a:solidFill>
              </a:rPr>
              <a:t>attitudes toward technology</a:t>
            </a:r>
            <a:r>
              <a:rPr lang="en-US" sz="4100" dirty="0" smtClean="0"/>
              <a:t>.  Identify an additional type of document and explain briefly how it would help our analysis.</a:t>
            </a:r>
          </a:p>
        </p:txBody>
      </p:sp>
    </p:spTree>
    <p:extLst>
      <p:ext uri="{BB962C8B-B14F-4D97-AF65-F5344CB8AC3E}">
        <p14:creationId xmlns:p14="http://schemas.microsoft.com/office/powerpoint/2010/main" val="25181058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315200" cy="1154097"/>
          </a:xfrm>
        </p:spPr>
        <p:txBody>
          <a:bodyPr/>
          <a:lstStyle/>
          <a:p>
            <a:r>
              <a:rPr lang="en-US" dirty="0" smtClean="0"/>
              <a:t>2008</a:t>
            </a:r>
            <a:endParaRPr lang="en-US" dirty="0"/>
          </a:p>
        </p:txBody>
      </p:sp>
      <p:sp>
        <p:nvSpPr>
          <p:cNvPr id="3" name="Content Placeholder 2"/>
          <p:cNvSpPr>
            <a:spLocks noGrp="1"/>
          </p:cNvSpPr>
          <p:nvPr>
            <p:ph idx="1"/>
          </p:nvPr>
        </p:nvSpPr>
        <p:spPr>
          <a:xfrm>
            <a:off x="914400" y="1828800"/>
            <a:ext cx="7315200" cy="3539527"/>
          </a:xfrm>
        </p:spPr>
        <p:txBody>
          <a:bodyPr>
            <a:normAutofit fontScale="92500" lnSpcReduction="20000"/>
          </a:bodyPr>
          <a:lstStyle/>
          <a:p>
            <a:pPr lvl="1"/>
            <a:r>
              <a:rPr lang="en-US" sz="3700" dirty="0" smtClean="0"/>
              <a:t>Based on the following documents, analyze factors that shaped the modern Olympic movement from 1892 to 2002.  Identify and explain what additional type of documents or sources would help you assess these factors. </a:t>
            </a:r>
          </a:p>
        </p:txBody>
      </p:sp>
    </p:spTree>
    <p:extLst>
      <p:ext uri="{BB962C8B-B14F-4D97-AF65-F5344CB8AC3E}">
        <p14:creationId xmlns:p14="http://schemas.microsoft.com/office/powerpoint/2010/main" val="18992807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315200" cy="1154097"/>
          </a:xfrm>
        </p:spPr>
        <p:txBody>
          <a:bodyPr/>
          <a:lstStyle/>
          <a:p>
            <a:r>
              <a:rPr lang="en-US" dirty="0" smtClean="0"/>
              <a:t>2008</a:t>
            </a:r>
            <a:endParaRPr lang="en-US" dirty="0"/>
          </a:p>
        </p:txBody>
      </p:sp>
      <p:sp>
        <p:nvSpPr>
          <p:cNvPr id="3" name="Content Placeholder 2"/>
          <p:cNvSpPr>
            <a:spLocks noGrp="1"/>
          </p:cNvSpPr>
          <p:nvPr>
            <p:ph idx="1"/>
          </p:nvPr>
        </p:nvSpPr>
        <p:spPr>
          <a:xfrm>
            <a:off x="914400" y="1828800"/>
            <a:ext cx="7315200" cy="3539527"/>
          </a:xfrm>
        </p:spPr>
        <p:txBody>
          <a:bodyPr>
            <a:normAutofit fontScale="92500" lnSpcReduction="20000"/>
          </a:bodyPr>
          <a:lstStyle/>
          <a:p>
            <a:pPr lvl="1"/>
            <a:r>
              <a:rPr lang="en-US" sz="3700" dirty="0" smtClean="0"/>
              <a:t>Based on the following documents, analyze </a:t>
            </a:r>
            <a:r>
              <a:rPr lang="en-US" sz="3700" u="sng" dirty="0" smtClean="0">
                <a:solidFill>
                  <a:srgbClr val="FF0000"/>
                </a:solidFill>
              </a:rPr>
              <a:t>factors that shaped the modern Olympic movement</a:t>
            </a:r>
            <a:r>
              <a:rPr lang="en-US" sz="3700" dirty="0" smtClean="0"/>
              <a:t> from 1892 to 2002.  Identify and explain what additional type of documents or sources would help you assess these factors. </a:t>
            </a:r>
          </a:p>
        </p:txBody>
      </p:sp>
    </p:spTree>
    <p:extLst>
      <p:ext uri="{BB962C8B-B14F-4D97-AF65-F5344CB8AC3E}">
        <p14:creationId xmlns:p14="http://schemas.microsoft.com/office/powerpoint/2010/main" val="32758100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315200" cy="1154097"/>
          </a:xfrm>
        </p:spPr>
        <p:txBody>
          <a:bodyPr/>
          <a:lstStyle/>
          <a:p>
            <a:r>
              <a:rPr lang="en-US" dirty="0" smtClean="0"/>
              <a:t>2009</a:t>
            </a:r>
            <a:endParaRPr lang="en-US" dirty="0"/>
          </a:p>
        </p:txBody>
      </p:sp>
      <p:sp>
        <p:nvSpPr>
          <p:cNvPr id="3" name="Content Placeholder 2"/>
          <p:cNvSpPr>
            <a:spLocks noGrp="1"/>
          </p:cNvSpPr>
          <p:nvPr>
            <p:ph idx="1"/>
          </p:nvPr>
        </p:nvSpPr>
        <p:spPr>
          <a:xfrm>
            <a:off x="914400" y="1752600"/>
            <a:ext cx="7315200" cy="3539527"/>
          </a:xfrm>
        </p:spPr>
        <p:txBody>
          <a:bodyPr>
            <a:noAutofit/>
          </a:bodyPr>
          <a:lstStyle/>
          <a:p>
            <a:r>
              <a:rPr lang="en-US" sz="3900" dirty="0" smtClean="0"/>
              <a:t>Using the documents, analyze African actions and reactions in response to the European Scramble for Africa. Identify an additional type of document and explain how it would help in assessing African actions and reactions </a:t>
            </a:r>
            <a:endParaRPr lang="en-US" sz="3900" dirty="0"/>
          </a:p>
        </p:txBody>
      </p:sp>
    </p:spTree>
    <p:extLst>
      <p:ext uri="{BB962C8B-B14F-4D97-AF65-F5344CB8AC3E}">
        <p14:creationId xmlns:p14="http://schemas.microsoft.com/office/powerpoint/2010/main" val="13774426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8573" y="993647"/>
            <a:ext cx="8534400" cy="5262979"/>
          </a:xfrm>
          <a:prstGeom prst="rect">
            <a:avLst/>
          </a:prstGeom>
          <a:noFill/>
        </p:spPr>
        <p:txBody>
          <a:bodyPr wrap="square" rtlCol="0">
            <a:spAutoFit/>
          </a:bodyPr>
          <a:lstStyle/>
          <a:p>
            <a:pPr marL="285750" indent="-285750">
              <a:buFont typeface="Arial" pitchFamily="34" charset="0"/>
              <a:buChar char="•"/>
            </a:pPr>
            <a:r>
              <a:rPr lang="en-US" sz="2400" dirty="0"/>
              <a:t>Primary purpose of DBQ is not to test students’ prior knowledge of subject matter but rather to </a:t>
            </a:r>
            <a:r>
              <a:rPr lang="en-US" sz="2400" b="1" u="sng" dirty="0"/>
              <a:t>evaluate their ability to formulate and support an answer from documentary </a:t>
            </a:r>
            <a:r>
              <a:rPr lang="en-US" sz="2400" b="1" u="sng" dirty="0" smtClean="0"/>
              <a:t>evidence.</a:t>
            </a:r>
          </a:p>
          <a:p>
            <a:pPr marL="285750" indent="-285750">
              <a:buFont typeface="Arial" pitchFamily="34" charset="0"/>
              <a:buChar char="•"/>
            </a:pPr>
            <a:endParaRPr lang="en-US" sz="2400" b="1" u="sng" dirty="0"/>
          </a:p>
          <a:p>
            <a:pPr marL="285750" indent="-285750">
              <a:buFont typeface="Arial" pitchFamily="34" charset="0"/>
              <a:buChar char="•"/>
            </a:pPr>
            <a:r>
              <a:rPr lang="en-US" sz="2400" dirty="0"/>
              <a:t>There is </a:t>
            </a:r>
            <a:r>
              <a:rPr lang="en-US" sz="2400" b="1" u="sng" dirty="0"/>
              <a:t>no single “correct” answer; various approaches and responses are possible</a:t>
            </a:r>
            <a:r>
              <a:rPr lang="en-US" sz="2400" dirty="0"/>
              <a:t>, depending on the students’ ability to understand the documents, communicate their significance, and construct an </a:t>
            </a:r>
            <a:r>
              <a:rPr lang="en-US" sz="2400" dirty="0" smtClean="0"/>
              <a:t>argument.</a:t>
            </a:r>
          </a:p>
          <a:p>
            <a:pPr marL="285750" indent="-285750">
              <a:buFont typeface="Arial" pitchFamily="34" charset="0"/>
              <a:buChar char="•"/>
            </a:pPr>
            <a:endParaRPr lang="en-US" sz="2400" dirty="0"/>
          </a:p>
          <a:p>
            <a:pPr marL="285750" indent="-285750">
              <a:buFont typeface="Arial" pitchFamily="34" charset="0"/>
              <a:buChar char="•"/>
            </a:pPr>
            <a:r>
              <a:rPr lang="en-US" sz="2400" dirty="0"/>
              <a:t>The DBQ requires that </a:t>
            </a:r>
            <a:r>
              <a:rPr lang="en-US" sz="2400" dirty="0" smtClean="0"/>
              <a:t>students: (1) </a:t>
            </a:r>
            <a:r>
              <a:rPr lang="en-US" sz="2400" dirty="0"/>
              <a:t>read and analyze the documents </a:t>
            </a:r>
            <a:r>
              <a:rPr lang="en-US" sz="2400" dirty="0" smtClean="0"/>
              <a:t>individually; (2) </a:t>
            </a:r>
            <a:r>
              <a:rPr lang="en-US" sz="2400" dirty="0"/>
              <a:t>contextualize them based on their </a:t>
            </a:r>
            <a:r>
              <a:rPr lang="en-US" sz="2400" dirty="0" smtClean="0"/>
              <a:t>analysis </a:t>
            </a:r>
            <a:r>
              <a:rPr lang="en-US" sz="2400" dirty="0"/>
              <a:t>of </a:t>
            </a:r>
            <a:r>
              <a:rPr lang="en-US" sz="2400" dirty="0" smtClean="0"/>
              <a:t>all documentary evidence; and (3) plan </a:t>
            </a:r>
            <a:r>
              <a:rPr lang="en-US" sz="2400" dirty="0"/>
              <a:t>and construct an </a:t>
            </a:r>
            <a:r>
              <a:rPr lang="en-US" sz="2400" dirty="0" smtClean="0"/>
              <a:t>essay </a:t>
            </a:r>
            <a:r>
              <a:rPr lang="en-US" sz="2400" dirty="0"/>
              <a:t>in response to the </a:t>
            </a:r>
            <a:r>
              <a:rPr lang="en-US" sz="2400" dirty="0" smtClean="0"/>
              <a:t>question.</a:t>
            </a:r>
            <a:endParaRPr lang="en-US" sz="2400" dirty="0"/>
          </a:p>
        </p:txBody>
      </p:sp>
      <p:sp>
        <p:nvSpPr>
          <p:cNvPr id="4" name="TextBox 3"/>
          <p:cNvSpPr txBox="1"/>
          <p:nvPr/>
        </p:nvSpPr>
        <p:spPr>
          <a:xfrm>
            <a:off x="3015781" y="295870"/>
            <a:ext cx="3116559" cy="615553"/>
          </a:xfrm>
          <a:prstGeom prst="rect">
            <a:avLst/>
          </a:prstGeom>
          <a:noFill/>
        </p:spPr>
        <p:txBody>
          <a:bodyPr wrap="none" rtlCol="0">
            <a:spAutoFit/>
          </a:bodyPr>
          <a:lstStyle/>
          <a:p>
            <a:r>
              <a:rPr lang="en-US" sz="3400" dirty="0" smtClean="0">
                <a:solidFill>
                  <a:schemeClr val="tx2"/>
                </a:solidFill>
              </a:rPr>
              <a:t>About the DBQ</a:t>
            </a:r>
            <a:endParaRPr lang="en-US" sz="3400" dirty="0">
              <a:solidFill>
                <a:schemeClr val="tx2"/>
              </a:solidFill>
            </a:endParaRPr>
          </a:p>
        </p:txBody>
      </p:sp>
    </p:spTree>
    <p:extLst>
      <p:ext uri="{BB962C8B-B14F-4D97-AF65-F5344CB8AC3E}">
        <p14:creationId xmlns:p14="http://schemas.microsoft.com/office/powerpoint/2010/main" val="38759182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315200" cy="1154097"/>
          </a:xfrm>
        </p:spPr>
        <p:txBody>
          <a:bodyPr/>
          <a:lstStyle/>
          <a:p>
            <a:r>
              <a:rPr lang="en-US" dirty="0" smtClean="0"/>
              <a:t>2009</a:t>
            </a:r>
            <a:endParaRPr lang="en-US" dirty="0"/>
          </a:p>
        </p:txBody>
      </p:sp>
      <p:sp>
        <p:nvSpPr>
          <p:cNvPr id="3" name="Content Placeholder 2"/>
          <p:cNvSpPr>
            <a:spLocks noGrp="1"/>
          </p:cNvSpPr>
          <p:nvPr>
            <p:ph idx="1"/>
          </p:nvPr>
        </p:nvSpPr>
        <p:spPr>
          <a:xfrm>
            <a:off x="914400" y="1752600"/>
            <a:ext cx="7315200" cy="3539527"/>
          </a:xfrm>
        </p:spPr>
        <p:txBody>
          <a:bodyPr>
            <a:noAutofit/>
          </a:bodyPr>
          <a:lstStyle/>
          <a:p>
            <a:r>
              <a:rPr lang="en-US" sz="3900" dirty="0" smtClean="0"/>
              <a:t>Using the documents, analyze African actions and reactions in </a:t>
            </a:r>
            <a:r>
              <a:rPr lang="en-US" sz="3900" u="sng" dirty="0" smtClean="0">
                <a:solidFill>
                  <a:srgbClr val="FF0000"/>
                </a:solidFill>
              </a:rPr>
              <a:t>response to the European Scramble </a:t>
            </a:r>
            <a:r>
              <a:rPr lang="en-US" sz="3900" dirty="0" smtClean="0"/>
              <a:t>for Africa. Identify an additional type of document and explain how it would help in assessing African actions and reactions </a:t>
            </a:r>
            <a:endParaRPr lang="en-US" sz="3900" dirty="0"/>
          </a:p>
        </p:txBody>
      </p:sp>
    </p:spTree>
    <p:extLst>
      <p:ext uri="{BB962C8B-B14F-4D97-AF65-F5344CB8AC3E}">
        <p14:creationId xmlns:p14="http://schemas.microsoft.com/office/powerpoint/2010/main" val="8726957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315200" cy="1154097"/>
          </a:xfrm>
        </p:spPr>
        <p:txBody>
          <a:bodyPr/>
          <a:lstStyle/>
          <a:p>
            <a:r>
              <a:rPr lang="en-US" dirty="0" smtClean="0"/>
              <a:t>2010</a:t>
            </a:r>
            <a:endParaRPr lang="en-US" dirty="0"/>
          </a:p>
        </p:txBody>
      </p:sp>
      <p:sp>
        <p:nvSpPr>
          <p:cNvPr id="3" name="Content Placeholder 2"/>
          <p:cNvSpPr>
            <a:spLocks noGrp="1"/>
          </p:cNvSpPr>
          <p:nvPr>
            <p:ph idx="1"/>
          </p:nvPr>
        </p:nvSpPr>
        <p:spPr>
          <a:xfrm>
            <a:off x="914400" y="1752600"/>
            <a:ext cx="7315200" cy="3539527"/>
          </a:xfrm>
        </p:spPr>
        <p:txBody>
          <a:bodyPr>
            <a:noAutofit/>
          </a:bodyPr>
          <a:lstStyle/>
          <a:p>
            <a:r>
              <a:rPr lang="en-US" sz="3300" dirty="0" smtClean="0"/>
              <a:t>Using the following documents, analyze similarities and differences in the mechanization of the cotton industry in Japan and India in the period from the 1880s to the 1930s. Identify an additional type of document and explain how it would help your analysis of the mechanization of the cotton industry.</a:t>
            </a:r>
            <a:endParaRPr lang="en-US" sz="3300" dirty="0"/>
          </a:p>
        </p:txBody>
      </p:sp>
    </p:spTree>
    <p:extLst>
      <p:ext uri="{BB962C8B-B14F-4D97-AF65-F5344CB8AC3E}">
        <p14:creationId xmlns:p14="http://schemas.microsoft.com/office/powerpoint/2010/main" val="15130608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315200" cy="1154097"/>
          </a:xfrm>
        </p:spPr>
        <p:txBody>
          <a:bodyPr/>
          <a:lstStyle/>
          <a:p>
            <a:r>
              <a:rPr lang="en-US" dirty="0" smtClean="0"/>
              <a:t>2010</a:t>
            </a:r>
            <a:endParaRPr lang="en-US" dirty="0"/>
          </a:p>
        </p:txBody>
      </p:sp>
      <p:sp>
        <p:nvSpPr>
          <p:cNvPr id="3" name="Content Placeholder 2"/>
          <p:cNvSpPr>
            <a:spLocks noGrp="1"/>
          </p:cNvSpPr>
          <p:nvPr>
            <p:ph idx="1"/>
          </p:nvPr>
        </p:nvSpPr>
        <p:spPr>
          <a:xfrm>
            <a:off x="914400" y="1752600"/>
            <a:ext cx="7315200" cy="3539527"/>
          </a:xfrm>
        </p:spPr>
        <p:txBody>
          <a:bodyPr>
            <a:noAutofit/>
          </a:bodyPr>
          <a:lstStyle/>
          <a:p>
            <a:r>
              <a:rPr lang="en-US" sz="3300" dirty="0" smtClean="0"/>
              <a:t>Using the following documents, analyze similarities and differences in the </a:t>
            </a:r>
            <a:r>
              <a:rPr lang="en-US" sz="3300" u="sng" dirty="0" smtClean="0">
                <a:solidFill>
                  <a:srgbClr val="FF0000"/>
                </a:solidFill>
              </a:rPr>
              <a:t>mechanization of the cotton industry in Japan and India </a:t>
            </a:r>
            <a:r>
              <a:rPr lang="en-US" sz="3300" dirty="0" smtClean="0"/>
              <a:t>in the period from the 1880s to the 1930s. Identify an additional type of document and explain how it would help your analysis of the mechanization of the cotton industry.</a:t>
            </a:r>
            <a:endParaRPr lang="en-US" sz="3300" dirty="0"/>
          </a:p>
        </p:txBody>
      </p:sp>
    </p:spTree>
    <p:extLst>
      <p:ext uri="{BB962C8B-B14F-4D97-AF65-F5344CB8AC3E}">
        <p14:creationId xmlns:p14="http://schemas.microsoft.com/office/powerpoint/2010/main" val="29429875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315200" cy="1154097"/>
          </a:xfrm>
        </p:spPr>
        <p:txBody>
          <a:bodyPr/>
          <a:lstStyle/>
          <a:p>
            <a:r>
              <a:rPr lang="en-US" dirty="0" smtClean="0"/>
              <a:t>2011</a:t>
            </a:r>
            <a:endParaRPr lang="en-US" dirty="0"/>
          </a:p>
        </p:txBody>
      </p:sp>
      <p:sp>
        <p:nvSpPr>
          <p:cNvPr id="3" name="Content Placeholder 2"/>
          <p:cNvSpPr>
            <a:spLocks noGrp="1"/>
          </p:cNvSpPr>
          <p:nvPr>
            <p:ph idx="1"/>
          </p:nvPr>
        </p:nvSpPr>
        <p:spPr>
          <a:xfrm>
            <a:off x="914400" y="1828800"/>
            <a:ext cx="7315200" cy="3539527"/>
          </a:xfrm>
        </p:spPr>
        <p:txBody>
          <a:bodyPr>
            <a:noAutofit/>
          </a:bodyPr>
          <a:lstStyle/>
          <a:p>
            <a:r>
              <a:rPr lang="en-US" sz="3300" dirty="0" smtClean="0"/>
              <a:t>Using the following documents, analyze the causes and consequences of the Green Revolution in the period from 1945 to the present. Identify one additional type of document and explain how it would help your analysis of the Green Revolution.</a:t>
            </a:r>
            <a:endParaRPr lang="en-US" sz="3300" dirty="0"/>
          </a:p>
        </p:txBody>
      </p:sp>
    </p:spTree>
    <p:extLst>
      <p:ext uri="{BB962C8B-B14F-4D97-AF65-F5344CB8AC3E}">
        <p14:creationId xmlns:p14="http://schemas.microsoft.com/office/powerpoint/2010/main" val="22542897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315200" cy="1154097"/>
          </a:xfrm>
        </p:spPr>
        <p:txBody>
          <a:bodyPr/>
          <a:lstStyle/>
          <a:p>
            <a:r>
              <a:rPr lang="en-US" dirty="0" smtClean="0"/>
              <a:t>2011</a:t>
            </a:r>
            <a:endParaRPr lang="en-US" dirty="0"/>
          </a:p>
        </p:txBody>
      </p:sp>
      <p:sp>
        <p:nvSpPr>
          <p:cNvPr id="3" name="Content Placeholder 2"/>
          <p:cNvSpPr>
            <a:spLocks noGrp="1"/>
          </p:cNvSpPr>
          <p:nvPr>
            <p:ph idx="1"/>
          </p:nvPr>
        </p:nvSpPr>
        <p:spPr>
          <a:xfrm>
            <a:off x="914400" y="1828800"/>
            <a:ext cx="7315200" cy="3539527"/>
          </a:xfrm>
        </p:spPr>
        <p:txBody>
          <a:bodyPr>
            <a:noAutofit/>
          </a:bodyPr>
          <a:lstStyle/>
          <a:p>
            <a:r>
              <a:rPr lang="en-US" sz="3300" dirty="0" smtClean="0"/>
              <a:t>Using the following documents, analyze the </a:t>
            </a:r>
            <a:r>
              <a:rPr lang="en-US" sz="3300" u="sng" dirty="0" smtClean="0">
                <a:solidFill>
                  <a:srgbClr val="FF0000"/>
                </a:solidFill>
              </a:rPr>
              <a:t>causes and consequences of the Green Revolution</a:t>
            </a:r>
            <a:r>
              <a:rPr lang="en-US" sz="3300" dirty="0" smtClean="0"/>
              <a:t> in the period from 1945 to the present. Identify one additional type of document and explain how it would help your analysis of the Green Revolution.</a:t>
            </a:r>
            <a:endParaRPr lang="en-US" sz="3300" dirty="0"/>
          </a:p>
        </p:txBody>
      </p:sp>
    </p:spTree>
    <p:extLst>
      <p:ext uri="{BB962C8B-B14F-4D97-AF65-F5344CB8AC3E}">
        <p14:creationId xmlns:p14="http://schemas.microsoft.com/office/powerpoint/2010/main" val="21838372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315200" cy="1154097"/>
          </a:xfrm>
        </p:spPr>
        <p:txBody>
          <a:bodyPr/>
          <a:lstStyle/>
          <a:p>
            <a:r>
              <a:rPr lang="en-US" dirty="0" smtClean="0"/>
              <a:t>2012</a:t>
            </a:r>
            <a:endParaRPr lang="en-US" dirty="0"/>
          </a:p>
        </p:txBody>
      </p:sp>
      <p:sp>
        <p:nvSpPr>
          <p:cNvPr id="3" name="Content Placeholder 2"/>
          <p:cNvSpPr>
            <a:spLocks noGrp="1"/>
          </p:cNvSpPr>
          <p:nvPr>
            <p:ph idx="1"/>
          </p:nvPr>
        </p:nvSpPr>
        <p:spPr>
          <a:xfrm>
            <a:off x="914400" y="1828800"/>
            <a:ext cx="7315200" cy="3539527"/>
          </a:xfrm>
        </p:spPr>
        <p:txBody>
          <a:bodyPr>
            <a:noAutofit/>
          </a:bodyPr>
          <a:lstStyle/>
          <a:p>
            <a:r>
              <a:rPr lang="en-US" sz="3300" dirty="0" smtClean="0"/>
              <a:t>Using the following documents, analyze the relationship between cricket and politics in South Asia from 1880 to 2005. Identify an additional type of document and explain how it would help your analysis.</a:t>
            </a:r>
            <a:endParaRPr lang="en-US" sz="3300" dirty="0"/>
          </a:p>
        </p:txBody>
      </p:sp>
    </p:spTree>
    <p:extLst>
      <p:ext uri="{BB962C8B-B14F-4D97-AF65-F5344CB8AC3E}">
        <p14:creationId xmlns:p14="http://schemas.microsoft.com/office/powerpoint/2010/main" val="4603980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315200" cy="1154097"/>
          </a:xfrm>
        </p:spPr>
        <p:txBody>
          <a:bodyPr/>
          <a:lstStyle/>
          <a:p>
            <a:r>
              <a:rPr lang="en-US" dirty="0" smtClean="0"/>
              <a:t>2012</a:t>
            </a:r>
            <a:endParaRPr lang="en-US" dirty="0"/>
          </a:p>
        </p:txBody>
      </p:sp>
      <p:sp>
        <p:nvSpPr>
          <p:cNvPr id="3" name="Content Placeholder 2"/>
          <p:cNvSpPr>
            <a:spLocks noGrp="1"/>
          </p:cNvSpPr>
          <p:nvPr>
            <p:ph idx="1"/>
          </p:nvPr>
        </p:nvSpPr>
        <p:spPr>
          <a:xfrm>
            <a:off x="914400" y="1828800"/>
            <a:ext cx="7315200" cy="3539527"/>
          </a:xfrm>
        </p:spPr>
        <p:txBody>
          <a:bodyPr>
            <a:noAutofit/>
          </a:bodyPr>
          <a:lstStyle/>
          <a:p>
            <a:r>
              <a:rPr lang="en-US" sz="3300" dirty="0" smtClean="0"/>
              <a:t>Using the following documents, analyze the </a:t>
            </a:r>
            <a:r>
              <a:rPr lang="en-US" sz="3300" u="sng" dirty="0" smtClean="0">
                <a:solidFill>
                  <a:srgbClr val="FF0000"/>
                </a:solidFill>
              </a:rPr>
              <a:t>relationship between cricket and politics in South Asia </a:t>
            </a:r>
            <a:r>
              <a:rPr lang="en-US" sz="3300" dirty="0" smtClean="0"/>
              <a:t>from 1880 to 2005. Identify an additional type of document and explain how it would help your analysis.</a:t>
            </a:r>
            <a:endParaRPr lang="en-US" sz="3300" dirty="0"/>
          </a:p>
        </p:txBody>
      </p:sp>
    </p:spTree>
    <p:extLst>
      <p:ext uri="{BB962C8B-B14F-4D97-AF65-F5344CB8AC3E}">
        <p14:creationId xmlns:p14="http://schemas.microsoft.com/office/powerpoint/2010/main" val="30352375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315200" cy="1154097"/>
          </a:xfrm>
        </p:spPr>
        <p:txBody>
          <a:bodyPr/>
          <a:lstStyle/>
          <a:p>
            <a:r>
              <a:rPr lang="en-US" dirty="0" smtClean="0"/>
              <a:t>2013</a:t>
            </a:r>
            <a:endParaRPr lang="en-US" dirty="0"/>
          </a:p>
        </p:txBody>
      </p:sp>
      <p:sp>
        <p:nvSpPr>
          <p:cNvPr id="3" name="Content Placeholder 2"/>
          <p:cNvSpPr>
            <a:spLocks noGrp="1"/>
          </p:cNvSpPr>
          <p:nvPr>
            <p:ph idx="1"/>
          </p:nvPr>
        </p:nvSpPr>
        <p:spPr>
          <a:xfrm>
            <a:off x="914400" y="1828800"/>
            <a:ext cx="7315200" cy="3539527"/>
          </a:xfrm>
        </p:spPr>
        <p:txBody>
          <a:bodyPr>
            <a:noAutofit/>
          </a:bodyPr>
          <a:lstStyle/>
          <a:p>
            <a:r>
              <a:rPr lang="en-US" sz="3300" dirty="0" smtClean="0"/>
              <a:t>Analyze connections between regional issues and European struggles for global power in the mid-eighteenth century.  Identify an additional type of document and explain how it would help your analysis of these connections.</a:t>
            </a:r>
            <a:endParaRPr lang="en-US" sz="3300" dirty="0"/>
          </a:p>
        </p:txBody>
      </p:sp>
    </p:spTree>
    <p:extLst>
      <p:ext uri="{BB962C8B-B14F-4D97-AF65-F5344CB8AC3E}">
        <p14:creationId xmlns:p14="http://schemas.microsoft.com/office/powerpoint/2010/main" val="38106872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315200" cy="1154097"/>
          </a:xfrm>
        </p:spPr>
        <p:txBody>
          <a:bodyPr/>
          <a:lstStyle/>
          <a:p>
            <a:r>
              <a:rPr lang="en-US" dirty="0" smtClean="0"/>
              <a:t>2013</a:t>
            </a:r>
            <a:endParaRPr lang="en-US" dirty="0"/>
          </a:p>
        </p:txBody>
      </p:sp>
      <p:sp>
        <p:nvSpPr>
          <p:cNvPr id="3" name="Content Placeholder 2"/>
          <p:cNvSpPr>
            <a:spLocks noGrp="1"/>
          </p:cNvSpPr>
          <p:nvPr>
            <p:ph idx="1"/>
          </p:nvPr>
        </p:nvSpPr>
        <p:spPr>
          <a:xfrm>
            <a:off x="914400" y="1828800"/>
            <a:ext cx="7315200" cy="3539527"/>
          </a:xfrm>
        </p:spPr>
        <p:txBody>
          <a:bodyPr>
            <a:noAutofit/>
          </a:bodyPr>
          <a:lstStyle/>
          <a:p>
            <a:r>
              <a:rPr lang="en-US" sz="3300" dirty="0" smtClean="0"/>
              <a:t>Analyze </a:t>
            </a:r>
            <a:r>
              <a:rPr lang="en-US" sz="3300" u="sng" dirty="0" smtClean="0">
                <a:solidFill>
                  <a:srgbClr val="FF0000"/>
                </a:solidFill>
              </a:rPr>
              <a:t>connections between regional issues and European struggles for global power </a:t>
            </a:r>
            <a:r>
              <a:rPr lang="en-US" sz="3300" dirty="0" smtClean="0"/>
              <a:t>in the mid-eighteenth century.  Identify an additional type of document and explain how it would help your analysis of these connections.</a:t>
            </a:r>
            <a:endParaRPr lang="en-US" sz="3300" dirty="0"/>
          </a:p>
        </p:txBody>
      </p:sp>
    </p:spTree>
    <p:extLst>
      <p:ext uri="{BB962C8B-B14F-4D97-AF65-F5344CB8AC3E}">
        <p14:creationId xmlns:p14="http://schemas.microsoft.com/office/powerpoint/2010/main" val="11124612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838200"/>
            <a:ext cx="8839200" cy="6124754"/>
          </a:xfrm>
          <a:prstGeom prst="rect">
            <a:avLst/>
          </a:prstGeom>
        </p:spPr>
        <p:txBody>
          <a:bodyPr wrap="square">
            <a:spAutoFit/>
          </a:bodyPr>
          <a:lstStyle/>
          <a:p>
            <a:pPr lvl="2"/>
            <a:r>
              <a:rPr lang="en-US" sz="2800" b="1" u="sng" dirty="0" smtClean="0"/>
              <a:t>2) Read </a:t>
            </a:r>
            <a:r>
              <a:rPr lang="en-US" sz="2800" b="1" u="sng" dirty="0"/>
              <a:t>and analyze the documents</a:t>
            </a:r>
          </a:p>
          <a:p>
            <a:pPr lvl="3"/>
            <a:endParaRPr lang="en-US" sz="2800" dirty="0" smtClean="0"/>
          </a:p>
          <a:p>
            <a:pPr marL="1828800" lvl="3" indent="-457200">
              <a:buFont typeface="Arial" pitchFamily="34" charset="0"/>
              <a:buChar char="•"/>
            </a:pPr>
            <a:r>
              <a:rPr lang="en-US" sz="2800" dirty="0" smtClean="0"/>
              <a:t>Read </a:t>
            </a:r>
            <a:r>
              <a:rPr lang="en-US" sz="2800" dirty="0"/>
              <a:t>the document and note the author, time, </a:t>
            </a:r>
            <a:r>
              <a:rPr lang="en-US" sz="2800" dirty="0" smtClean="0"/>
              <a:t>place given to you in the attribution</a:t>
            </a:r>
            <a:endParaRPr lang="en-US" sz="2800" dirty="0"/>
          </a:p>
          <a:p>
            <a:pPr lvl="3"/>
            <a:endParaRPr lang="en-US" sz="2800" dirty="0" smtClean="0"/>
          </a:p>
          <a:p>
            <a:pPr marL="1828800" lvl="3" indent="-457200">
              <a:buFont typeface="Arial" pitchFamily="34" charset="0"/>
              <a:buChar char="•"/>
            </a:pPr>
            <a:r>
              <a:rPr lang="en-US" sz="2800" dirty="0" err="1" smtClean="0"/>
              <a:t>SOAPSTone</a:t>
            </a:r>
            <a:r>
              <a:rPr lang="en-US" sz="2800" dirty="0" smtClean="0"/>
              <a:t> (Speaker Occasion Audience Purpose Subject Tone)</a:t>
            </a:r>
            <a:endParaRPr lang="en-US" sz="2800" dirty="0"/>
          </a:p>
          <a:p>
            <a:pPr lvl="3"/>
            <a:endParaRPr lang="en-US" sz="2800" dirty="0" smtClean="0"/>
          </a:p>
          <a:p>
            <a:pPr marL="1828800" lvl="3" indent="-457200">
              <a:buFont typeface="Arial" pitchFamily="34" charset="0"/>
              <a:buChar char="•"/>
            </a:pPr>
            <a:r>
              <a:rPr lang="en-US" sz="2800" dirty="0" smtClean="0"/>
              <a:t>POV </a:t>
            </a:r>
            <a:r>
              <a:rPr lang="en-US" sz="2800" dirty="0"/>
              <a:t>Statement</a:t>
            </a:r>
          </a:p>
          <a:p>
            <a:pPr lvl="3"/>
            <a:endParaRPr lang="en-US" sz="2800" dirty="0" smtClean="0"/>
          </a:p>
          <a:p>
            <a:pPr marL="1828800" lvl="3" indent="-457200">
              <a:buFont typeface="Arial" pitchFamily="34" charset="0"/>
              <a:buChar char="•"/>
            </a:pPr>
            <a:r>
              <a:rPr lang="en-US" sz="2800" dirty="0" smtClean="0"/>
              <a:t>Categorization </a:t>
            </a:r>
            <a:r>
              <a:rPr lang="en-US" sz="2800" dirty="0"/>
              <a:t>(Kind? Fit in understanding? SPICE?)</a:t>
            </a:r>
          </a:p>
          <a:p>
            <a:pPr lvl="3"/>
            <a:endParaRPr lang="en-US" sz="2800" dirty="0" smtClean="0"/>
          </a:p>
          <a:p>
            <a:pPr marL="1828800" lvl="3" indent="-457200">
              <a:buFont typeface="Arial" pitchFamily="34" charset="0"/>
              <a:buChar char="•"/>
            </a:pPr>
            <a:r>
              <a:rPr lang="en-US" sz="2800" dirty="0" smtClean="0"/>
              <a:t>Additional </a:t>
            </a:r>
            <a:r>
              <a:rPr lang="en-US" sz="2800" dirty="0"/>
              <a:t>POV / Who’s Missing?</a:t>
            </a:r>
          </a:p>
        </p:txBody>
      </p:sp>
      <p:sp>
        <p:nvSpPr>
          <p:cNvPr id="3" name="TextBox 2"/>
          <p:cNvSpPr txBox="1"/>
          <p:nvPr/>
        </p:nvSpPr>
        <p:spPr>
          <a:xfrm>
            <a:off x="45720" y="59394"/>
            <a:ext cx="4610236" cy="477054"/>
          </a:xfrm>
          <a:prstGeom prst="rect">
            <a:avLst/>
          </a:prstGeom>
          <a:noFill/>
        </p:spPr>
        <p:txBody>
          <a:bodyPr wrap="none" rtlCol="0">
            <a:spAutoFit/>
          </a:bodyPr>
          <a:lstStyle/>
          <a:p>
            <a:r>
              <a:rPr lang="en-US" sz="2500" dirty="0" smtClean="0">
                <a:solidFill>
                  <a:schemeClr val="tx2"/>
                </a:solidFill>
              </a:rPr>
              <a:t>How to Work Through the DBQ</a:t>
            </a:r>
            <a:endParaRPr lang="en-US" sz="2500" dirty="0">
              <a:solidFill>
                <a:schemeClr val="tx2"/>
              </a:solidFill>
            </a:endParaRPr>
          </a:p>
        </p:txBody>
      </p:sp>
    </p:spTree>
    <p:extLst>
      <p:ext uri="{BB962C8B-B14F-4D97-AF65-F5344CB8AC3E}">
        <p14:creationId xmlns:p14="http://schemas.microsoft.com/office/powerpoint/2010/main" val="26090777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2826327"/>
            <a:ext cx="7265772" cy="707886"/>
          </a:xfrm>
          <a:prstGeom prst="rect">
            <a:avLst/>
          </a:prstGeom>
          <a:noFill/>
        </p:spPr>
        <p:txBody>
          <a:bodyPr wrap="none" rtlCol="0">
            <a:spAutoFit/>
          </a:bodyPr>
          <a:lstStyle/>
          <a:p>
            <a:r>
              <a:rPr lang="en-US" sz="4000" dirty="0" smtClean="0">
                <a:solidFill>
                  <a:schemeClr val="tx2"/>
                </a:solidFill>
              </a:rPr>
              <a:t>How to Work Through the DBQ</a:t>
            </a:r>
            <a:endParaRPr lang="en-US" sz="4000" dirty="0">
              <a:solidFill>
                <a:schemeClr val="tx2"/>
              </a:solidFill>
            </a:endParaRPr>
          </a:p>
        </p:txBody>
      </p:sp>
    </p:spTree>
    <p:extLst>
      <p:ext uri="{BB962C8B-B14F-4D97-AF65-F5344CB8AC3E}">
        <p14:creationId xmlns:p14="http://schemas.microsoft.com/office/powerpoint/2010/main" val="93730923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609600"/>
            <a:ext cx="8229600" cy="6124754"/>
          </a:xfrm>
          <a:prstGeom prst="rect">
            <a:avLst/>
          </a:prstGeom>
        </p:spPr>
        <p:txBody>
          <a:bodyPr wrap="square">
            <a:spAutoFit/>
          </a:bodyPr>
          <a:lstStyle/>
          <a:p>
            <a:pPr lvl="2"/>
            <a:r>
              <a:rPr lang="en-US" sz="2800" b="1" u="sng" dirty="0" smtClean="0"/>
              <a:t>3) Group the Documents</a:t>
            </a:r>
          </a:p>
          <a:p>
            <a:pPr lvl="2"/>
            <a:endParaRPr lang="en-US" sz="2800" b="1" u="sng" dirty="0"/>
          </a:p>
          <a:p>
            <a:pPr marL="1371600" lvl="2" indent="-457200">
              <a:buFont typeface="Arial" pitchFamily="34" charset="0"/>
              <a:buChar char="•"/>
            </a:pPr>
            <a:r>
              <a:rPr lang="en-US" sz="2800" dirty="0" smtClean="0"/>
              <a:t>Must have AT LEAST 3 groups</a:t>
            </a:r>
          </a:p>
          <a:p>
            <a:pPr lvl="2"/>
            <a:endParaRPr lang="en-US" sz="2800" dirty="0"/>
          </a:p>
          <a:p>
            <a:pPr marL="1371600" lvl="2" indent="-457200">
              <a:buFont typeface="Arial" pitchFamily="34" charset="0"/>
              <a:buChar char="•"/>
            </a:pPr>
            <a:r>
              <a:rPr lang="en-US" sz="2800" dirty="0" smtClean="0"/>
              <a:t>The documents are chosen because they have similarities with one another; you have to find those.</a:t>
            </a:r>
          </a:p>
          <a:p>
            <a:pPr lvl="2"/>
            <a:endParaRPr lang="en-US" sz="2800" dirty="0"/>
          </a:p>
          <a:p>
            <a:pPr marL="1371600" lvl="2" indent="-457200">
              <a:buFont typeface="Arial" pitchFamily="34" charset="0"/>
              <a:buChar char="•"/>
            </a:pPr>
            <a:r>
              <a:rPr lang="en-US" sz="2800" dirty="0" smtClean="0"/>
              <a:t>A document can be used twice (or more), but it MUST be used at least once.  </a:t>
            </a:r>
          </a:p>
          <a:p>
            <a:pPr lvl="2"/>
            <a:endParaRPr lang="en-US" sz="2800" dirty="0"/>
          </a:p>
          <a:p>
            <a:pPr marL="1371600" lvl="2" indent="-457200">
              <a:buFont typeface="Arial" pitchFamily="34" charset="0"/>
              <a:buChar char="•"/>
            </a:pPr>
            <a:r>
              <a:rPr lang="en-US" sz="2800" dirty="0" smtClean="0"/>
              <a:t>A group must include more than once document.</a:t>
            </a:r>
          </a:p>
          <a:p>
            <a:pPr lvl="2"/>
            <a:endParaRPr lang="en-US" sz="2800" dirty="0"/>
          </a:p>
        </p:txBody>
      </p:sp>
      <p:sp>
        <p:nvSpPr>
          <p:cNvPr id="3" name="TextBox 2"/>
          <p:cNvSpPr txBox="1"/>
          <p:nvPr/>
        </p:nvSpPr>
        <p:spPr>
          <a:xfrm>
            <a:off x="12192" y="59394"/>
            <a:ext cx="4610236" cy="477054"/>
          </a:xfrm>
          <a:prstGeom prst="rect">
            <a:avLst/>
          </a:prstGeom>
          <a:noFill/>
        </p:spPr>
        <p:txBody>
          <a:bodyPr wrap="none" rtlCol="0">
            <a:spAutoFit/>
          </a:bodyPr>
          <a:lstStyle/>
          <a:p>
            <a:r>
              <a:rPr lang="en-US" sz="2500" dirty="0" smtClean="0">
                <a:solidFill>
                  <a:schemeClr val="tx2"/>
                </a:solidFill>
              </a:rPr>
              <a:t>How to Work Through the DBQ</a:t>
            </a:r>
            <a:endParaRPr lang="en-US" sz="2500" dirty="0">
              <a:solidFill>
                <a:schemeClr val="tx2"/>
              </a:solidFill>
            </a:endParaRPr>
          </a:p>
        </p:txBody>
      </p:sp>
    </p:spTree>
    <p:extLst>
      <p:ext uri="{BB962C8B-B14F-4D97-AF65-F5344CB8AC3E}">
        <p14:creationId xmlns:p14="http://schemas.microsoft.com/office/powerpoint/2010/main" val="25879399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3192" y="914400"/>
            <a:ext cx="9537192" cy="5693866"/>
          </a:xfrm>
          <a:prstGeom prst="rect">
            <a:avLst/>
          </a:prstGeom>
        </p:spPr>
        <p:txBody>
          <a:bodyPr wrap="square">
            <a:spAutoFit/>
          </a:bodyPr>
          <a:lstStyle/>
          <a:p>
            <a:pPr lvl="2"/>
            <a:r>
              <a:rPr lang="en-US" sz="2800" b="1" u="sng" dirty="0"/>
              <a:t>4</a:t>
            </a:r>
            <a:r>
              <a:rPr lang="en-US" sz="2800" b="1" u="sng" dirty="0" smtClean="0"/>
              <a:t>) Write your thesis</a:t>
            </a:r>
          </a:p>
          <a:p>
            <a:pPr lvl="2"/>
            <a:endParaRPr lang="en-US" sz="2800" b="1" u="sng" dirty="0"/>
          </a:p>
          <a:p>
            <a:pPr marL="1828800" lvl="3" indent="-457200">
              <a:buFont typeface="Arial" pitchFamily="34" charset="0"/>
              <a:buChar char="•"/>
            </a:pPr>
            <a:r>
              <a:rPr lang="en-US" sz="2800" dirty="0"/>
              <a:t>Provide an answer to the </a:t>
            </a:r>
            <a:r>
              <a:rPr lang="en-US" sz="2800" dirty="0" smtClean="0"/>
              <a:t>prompt, but not using the phrase (evidence </a:t>
            </a:r>
            <a:r>
              <a:rPr lang="en-US" sz="2800" dirty="0"/>
              <a:t>should support thesis which answers prompt)</a:t>
            </a:r>
          </a:p>
          <a:p>
            <a:pPr lvl="3"/>
            <a:endParaRPr lang="en-US" sz="2800" dirty="0" smtClean="0"/>
          </a:p>
          <a:p>
            <a:pPr marL="1828800" lvl="3" indent="-457200">
              <a:buFont typeface="Arial" pitchFamily="34" charset="0"/>
              <a:buChar char="•"/>
            </a:pPr>
            <a:r>
              <a:rPr lang="en-US" sz="2800" dirty="0" smtClean="0"/>
              <a:t>Provide groups</a:t>
            </a:r>
          </a:p>
          <a:p>
            <a:pPr marL="1828800" lvl="3" indent="-457200">
              <a:buFont typeface="Arial" pitchFamily="34" charset="0"/>
              <a:buChar char="•"/>
            </a:pPr>
            <a:endParaRPr lang="en-US" sz="2800" dirty="0"/>
          </a:p>
          <a:p>
            <a:pPr marL="1828800" lvl="3" indent="-457200">
              <a:buFont typeface="Arial" pitchFamily="34" charset="0"/>
              <a:buChar char="•"/>
            </a:pPr>
            <a:r>
              <a:rPr lang="en-US" sz="2800" dirty="0" smtClean="0"/>
              <a:t>Provide Place </a:t>
            </a:r>
            <a:r>
              <a:rPr lang="en-US" sz="2800" dirty="0"/>
              <a:t>/ Time (exactly as stated in DBQ prompt if provided)</a:t>
            </a:r>
          </a:p>
          <a:p>
            <a:pPr marL="1828800" lvl="3" indent="-457200">
              <a:buFont typeface="Arial" pitchFamily="34" charset="0"/>
              <a:buChar char="•"/>
            </a:pPr>
            <a:endParaRPr lang="en-US" sz="2800" dirty="0"/>
          </a:p>
          <a:p>
            <a:pPr marL="1828800" lvl="3" indent="-457200">
              <a:buFont typeface="Arial" pitchFamily="34" charset="0"/>
              <a:buChar char="•"/>
            </a:pPr>
            <a:r>
              <a:rPr lang="en-US" sz="2800" dirty="0" smtClean="0"/>
              <a:t>Must </a:t>
            </a:r>
            <a:r>
              <a:rPr lang="en-US" sz="2800" dirty="0"/>
              <a:t>be written in a single sentence (straightforward</a:t>
            </a:r>
            <a:r>
              <a:rPr lang="en-US" sz="2800" dirty="0" smtClean="0"/>
              <a:t>, </a:t>
            </a:r>
            <a:r>
              <a:rPr lang="en-US" sz="2800" dirty="0"/>
              <a:t>state it quickly and move on</a:t>
            </a:r>
            <a:r>
              <a:rPr lang="en-US" sz="2800" dirty="0" smtClean="0"/>
              <a:t>)</a:t>
            </a:r>
            <a:endParaRPr lang="en-US" sz="2800" dirty="0"/>
          </a:p>
        </p:txBody>
      </p:sp>
      <p:sp>
        <p:nvSpPr>
          <p:cNvPr id="3" name="TextBox 2"/>
          <p:cNvSpPr txBox="1"/>
          <p:nvPr/>
        </p:nvSpPr>
        <p:spPr>
          <a:xfrm>
            <a:off x="12192" y="56346"/>
            <a:ext cx="4610236" cy="477054"/>
          </a:xfrm>
          <a:prstGeom prst="rect">
            <a:avLst/>
          </a:prstGeom>
          <a:noFill/>
        </p:spPr>
        <p:txBody>
          <a:bodyPr wrap="none" rtlCol="0">
            <a:spAutoFit/>
          </a:bodyPr>
          <a:lstStyle/>
          <a:p>
            <a:r>
              <a:rPr lang="en-US" sz="2500" dirty="0" smtClean="0">
                <a:solidFill>
                  <a:schemeClr val="tx2"/>
                </a:solidFill>
              </a:rPr>
              <a:t>How to Work Through the DBQ</a:t>
            </a:r>
            <a:endParaRPr lang="en-US" sz="2500" dirty="0">
              <a:solidFill>
                <a:schemeClr val="tx2"/>
              </a:solidFill>
            </a:endParaRPr>
          </a:p>
        </p:txBody>
      </p:sp>
    </p:spTree>
    <p:extLst>
      <p:ext uri="{BB962C8B-B14F-4D97-AF65-F5344CB8AC3E}">
        <p14:creationId xmlns:p14="http://schemas.microsoft.com/office/powerpoint/2010/main" val="228088205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219200"/>
            <a:ext cx="9448800" cy="5078313"/>
          </a:xfrm>
          <a:prstGeom prst="rect">
            <a:avLst/>
          </a:prstGeom>
        </p:spPr>
        <p:txBody>
          <a:bodyPr wrap="square">
            <a:spAutoFit/>
          </a:bodyPr>
          <a:lstStyle/>
          <a:p>
            <a:pPr lvl="2"/>
            <a:r>
              <a:rPr lang="en-US" sz="2700" b="1" u="sng" dirty="0"/>
              <a:t>5</a:t>
            </a:r>
            <a:r>
              <a:rPr lang="en-US" sz="2700" b="1" u="sng" dirty="0" smtClean="0"/>
              <a:t>) Write</a:t>
            </a:r>
          </a:p>
          <a:p>
            <a:pPr lvl="2"/>
            <a:endParaRPr lang="en-US" sz="2700" dirty="0"/>
          </a:p>
          <a:p>
            <a:pPr marL="1828800" lvl="3" indent="-457200">
              <a:buFont typeface="+mj-lt"/>
              <a:buAutoNum type="arabicPeriod"/>
            </a:pPr>
            <a:r>
              <a:rPr lang="en-US" sz="2700" dirty="0"/>
              <a:t>Thesis </a:t>
            </a:r>
            <a:r>
              <a:rPr lang="en-US" sz="2700" dirty="0" smtClean="0"/>
              <a:t>Statement as Introduction</a:t>
            </a:r>
            <a:endParaRPr lang="en-US" sz="2700" dirty="0"/>
          </a:p>
          <a:p>
            <a:pPr marL="1828800" lvl="3" indent="-457200">
              <a:buFont typeface="+mj-lt"/>
              <a:buAutoNum type="arabicPeriod"/>
            </a:pPr>
            <a:r>
              <a:rPr lang="en-US" sz="2700" dirty="0"/>
              <a:t>Body </a:t>
            </a:r>
            <a:r>
              <a:rPr lang="en-US" sz="2700" dirty="0" smtClean="0"/>
              <a:t>Paragraph (x3)</a:t>
            </a:r>
            <a:endParaRPr lang="en-US" sz="2700" dirty="0"/>
          </a:p>
          <a:p>
            <a:pPr lvl="4"/>
            <a:r>
              <a:rPr lang="en-US" sz="2700" dirty="0" smtClean="0"/>
              <a:t>- Topic </a:t>
            </a:r>
            <a:r>
              <a:rPr lang="en-US" sz="2700" dirty="0"/>
              <a:t>Sentence (provide group)</a:t>
            </a:r>
          </a:p>
          <a:p>
            <a:pPr lvl="4"/>
            <a:r>
              <a:rPr lang="en-US" sz="2700" dirty="0" smtClean="0"/>
              <a:t>- Doc </a:t>
            </a:r>
            <a:r>
              <a:rPr lang="en-US" sz="2700" dirty="0"/>
              <a:t>1</a:t>
            </a:r>
          </a:p>
          <a:p>
            <a:pPr lvl="5"/>
            <a:r>
              <a:rPr lang="en-US" sz="2700" dirty="0" smtClean="0"/>
              <a:t>- Concrete and Specific Details</a:t>
            </a:r>
          </a:p>
          <a:p>
            <a:pPr lvl="5"/>
            <a:r>
              <a:rPr lang="en-US" sz="2700" dirty="0" smtClean="0"/>
              <a:t>- Commentary / Connection to topic or thesis</a:t>
            </a:r>
          </a:p>
          <a:p>
            <a:pPr lvl="5"/>
            <a:r>
              <a:rPr lang="en-US" sz="2700" dirty="0" smtClean="0"/>
              <a:t>- POV </a:t>
            </a:r>
            <a:r>
              <a:rPr lang="en-US" sz="2700" dirty="0"/>
              <a:t>Statement</a:t>
            </a:r>
          </a:p>
          <a:p>
            <a:pPr lvl="5"/>
            <a:r>
              <a:rPr lang="en-US" sz="2700" dirty="0" smtClean="0"/>
              <a:t>- Analysis </a:t>
            </a:r>
            <a:r>
              <a:rPr lang="en-US" sz="2700" dirty="0"/>
              <a:t>(Why is this with the others)</a:t>
            </a:r>
          </a:p>
          <a:p>
            <a:pPr lvl="4"/>
            <a:r>
              <a:rPr lang="en-US" sz="2700" dirty="0" smtClean="0"/>
              <a:t>     - Additional Document</a:t>
            </a:r>
          </a:p>
          <a:p>
            <a:pPr lvl="4"/>
            <a:r>
              <a:rPr lang="en-US" sz="2700" dirty="0" smtClean="0"/>
              <a:t>- Concluding Statement</a:t>
            </a:r>
          </a:p>
        </p:txBody>
      </p:sp>
      <p:sp>
        <p:nvSpPr>
          <p:cNvPr id="3" name="TextBox 2"/>
          <p:cNvSpPr txBox="1"/>
          <p:nvPr/>
        </p:nvSpPr>
        <p:spPr>
          <a:xfrm>
            <a:off x="18288" y="57912"/>
            <a:ext cx="4610236" cy="477054"/>
          </a:xfrm>
          <a:prstGeom prst="rect">
            <a:avLst/>
          </a:prstGeom>
          <a:noFill/>
        </p:spPr>
        <p:txBody>
          <a:bodyPr wrap="none" rtlCol="0">
            <a:spAutoFit/>
          </a:bodyPr>
          <a:lstStyle/>
          <a:p>
            <a:r>
              <a:rPr lang="en-US" sz="2500" dirty="0" smtClean="0">
                <a:solidFill>
                  <a:schemeClr val="tx2"/>
                </a:solidFill>
              </a:rPr>
              <a:t>How to Work Through the DBQ</a:t>
            </a:r>
            <a:endParaRPr lang="en-US" sz="2500" dirty="0">
              <a:solidFill>
                <a:schemeClr val="tx2"/>
              </a:solidFill>
            </a:endParaRPr>
          </a:p>
        </p:txBody>
      </p:sp>
    </p:spTree>
    <p:extLst>
      <p:ext uri="{BB962C8B-B14F-4D97-AF65-F5344CB8AC3E}">
        <p14:creationId xmlns:p14="http://schemas.microsoft.com/office/powerpoint/2010/main" val="56631561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752600"/>
            <a:ext cx="9144000" cy="3970318"/>
          </a:xfrm>
          <a:prstGeom prst="rect">
            <a:avLst/>
          </a:prstGeom>
        </p:spPr>
        <p:txBody>
          <a:bodyPr wrap="square">
            <a:spAutoFit/>
          </a:bodyPr>
          <a:lstStyle/>
          <a:p>
            <a:pPr lvl="2"/>
            <a:r>
              <a:rPr lang="en-US" sz="2800" b="1" u="sng" dirty="0"/>
              <a:t>6</a:t>
            </a:r>
            <a:r>
              <a:rPr lang="en-US" sz="2800" b="1" u="sng" dirty="0" smtClean="0"/>
              <a:t>) Check your work</a:t>
            </a:r>
          </a:p>
          <a:p>
            <a:pPr lvl="2"/>
            <a:endParaRPr lang="en-US" sz="2800" dirty="0"/>
          </a:p>
          <a:p>
            <a:pPr marL="1371600" lvl="2" indent="-457200">
              <a:buFont typeface="Arial" pitchFamily="34" charset="0"/>
              <a:buChar char="•"/>
            </a:pPr>
            <a:r>
              <a:rPr lang="en-US" sz="2800" dirty="0" smtClean="0"/>
              <a:t>Go through the rubric to make sure you have everything you need.</a:t>
            </a:r>
          </a:p>
          <a:p>
            <a:pPr lvl="2"/>
            <a:endParaRPr lang="en-US" sz="2800" dirty="0" smtClean="0"/>
          </a:p>
          <a:p>
            <a:pPr marL="1371600" lvl="2" indent="-457200">
              <a:buFont typeface="Arial" pitchFamily="34" charset="0"/>
              <a:buChar char="•"/>
            </a:pPr>
            <a:r>
              <a:rPr lang="en-US" sz="2800" dirty="0" smtClean="0"/>
              <a:t>Did </a:t>
            </a:r>
            <a:r>
              <a:rPr lang="en-US" sz="2800" dirty="0"/>
              <a:t>you use every </a:t>
            </a:r>
            <a:r>
              <a:rPr lang="en-US" sz="2800" dirty="0" smtClean="0"/>
              <a:t>document?</a:t>
            </a:r>
          </a:p>
          <a:p>
            <a:pPr lvl="2"/>
            <a:endParaRPr lang="en-US" sz="2800" dirty="0"/>
          </a:p>
          <a:p>
            <a:pPr marL="1371600" lvl="2" indent="-457200">
              <a:buFont typeface="Arial" pitchFamily="34" charset="0"/>
              <a:buChar char="•"/>
            </a:pPr>
            <a:r>
              <a:rPr lang="en-US" sz="2800" dirty="0" smtClean="0"/>
              <a:t>Is your thesis clear without being a simple restatement of the prompt?</a:t>
            </a:r>
            <a:endParaRPr lang="en-US" sz="2800" dirty="0"/>
          </a:p>
        </p:txBody>
      </p:sp>
      <p:sp>
        <p:nvSpPr>
          <p:cNvPr id="3" name="TextBox 2"/>
          <p:cNvSpPr txBox="1"/>
          <p:nvPr/>
        </p:nvSpPr>
        <p:spPr>
          <a:xfrm>
            <a:off x="0" y="56346"/>
            <a:ext cx="4610236" cy="477054"/>
          </a:xfrm>
          <a:prstGeom prst="rect">
            <a:avLst/>
          </a:prstGeom>
          <a:noFill/>
        </p:spPr>
        <p:txBody>
          <a:bodyPr wrap="none" rtlCol="0">
            <a:spAutoFit/>
          </a:bodyPr>
          <a:lstStyle/>
          <a:p>
            <a:r>
              <a:rPr lang="en-US" sz="2500" dirty="0" smtClean="0">
                <a:solidFill>
                  <a:schemeClr val="tx2"/>
                </a:solidFill>
              </a:rPr>
              <a:t>How to Work Through the DBQ</a:t>
            </a:r>
            <a:endParaRPr lang="en-US" sz="2500" dirty="0">
              <a:solidFill>
                <a:schemeClr val="tx2"/>
              </a:solidFill>
            </a:endParaRPr>
          </a:p>
        </p:txBody>
      </p:sp>
    </p:spTree>
    <p:extLst>
      <p:ext uri="{BB962C8B-B14F-4D97-AF65-F5344CB8AC3E}">
        <p14:creationId xmlns:p14="http://schemas.microsoft.com/office/powerpoint/2010/main" val="391330753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889844"/>
            <a:ext cx="6172200" cy="369332"/>
          </a:xfrm>
          <a:prstGeom prst="rect">
            <a:avLst/>
          </a:prstGeom>
        </p:spPr>
        <p:txBody>
          <a:bodyPr wrap="square">
            <a:spAutoFit/>
          </a:bodyPr>
          <a:lstStyle/>
          <a:p>
            <a:pPr marL="285750" indent="-285750">
              <a:buFont typeface="Arial" pitchFamily="34" charset="0"/>
              <a:buChar char="•"/>
            </a:pPr>
            <a:endParaRPr lang="en-US" dirty="0"/>
          </a:p>
        </p:txBody>
      </p:sp>
      <p:sp>
        <p:nvSpPr>
          <p:cNvPr id="3" name="TextBox 2"/>
          <p:cNvSpPr txBox="1"/>
          <p:nvPr/>
        </p:nvSpPr>
        <p:spPr>
          <a:xfrm>
            <a:off x="304800" y="597456"/>
            <a:ext cx="8534400" cy="584775"/>
          </a:xfrm>
          <a:prstGeom prst="rect">
            <a:avLst/>
          </a:prstGeom>
          <a:noFill/>
        </p:spPr>
        <p:txBody>
          <a:bodyPr wrap="square" rtlCol="0">
            <a:spAutoFit/>
          </a:bodyPr>
          <a:lstStyle/>
          <a:p>
            <a:pPr algn="ctr"/>
            <a:r>
              <a:rPr lang="en-US" sz="3200" dirty="0" smtClean="0">
                <a:solidFill>
                  <a:schemeClr val="tx2"/>
                </a:solidFill>
              </a:rPr>
              <a:t>Understanding vs. Using for Evidence</a:t>
            </a:r>
          </a:p>
        </p:txBody>
      </p:sp>
      <p:sp>
        <p:nvSpPr>
          <p:cNvPr id="4" name="TextBox 3"/>
          <p:cNvSpPr txBox="1"/>
          <p:nvPr/>
        </p:nvSpPr>
        <p:spPr>
          <a:xfrm>
            <a:off x="533400" y="2285999"/>
            <a:ext cx="8229600" cy="1246495"/>
          </a:xfrm>
          <a:prstGeom prst="rect">
            <a:avLst/>
          </a:prstGeom>
          <a:noFill/>
        </p:spPr>
        <p:txBody>
          <a:bodyPr wrap="square" rtlCol="0">
            <a:spAutoFit/>
          </a:bodyPr>
          <a:lstStyle/>
          <a:p>
            <a:pPr algn="ctr"/>
            <a:r>
              <a:rPr lang="en-US" sz="2500" dirty="0" smtClean="0"/>
              <a:t>Christopher Columbus states that he was “shocked and appalled” by the nakedness of the indigenous people (Doc 4).</a:t>
            </a:r>
          </a:p>
        </p:txBody>
      </p:sp>
      <p:sp>
        <p:nvSpPr>
          <p:cNvPr id="5" name="TextBox 4"/>
          <p:cNvSpPr txBox="1"/>
          <p:nvPr/>
        </p:nvSpPr>
        <p:spPr>
          <a:xfrm>
            <a:off x="304800" y="4100286"/>
            <a:ext cx="8458200" cy="1754326"/>
          </a:xfrm>
          <a:prstGeom prst="rect">
            <a:avLst/>
          </a:prstGeom>
          <a:noFill/>
        </p:spPr>
        <p:txBody>
          <a:bodyPr wrap="square" rtlCol="0">
            <a:spAutoFit/>
          </a:bodyPr>
          <a:lstStyle/>
          <a:p>
            <a:pPr algn="ctr"/>
            <a:endParaRPr lang="en-US" dirty="0"/>
          </a:p>
          <a:p>
            <a:pPr algn="ctr"/>
            <a:r>
              <a:rPr lang="en-US" i="1" dirty="0"/>
              <a:t>This statement reveals that you understand Document 4.  Though this statement is important for letting the reader know you understood what you have read, you are doing nothing but retelling what you have just </a:t>
            </a:r>
            <a:r>
              <a:rPr lang="en-US" i="1" dirty="0" smtClean="0"/>
              <a:t>read; this statement does not count as evidence.</a:t>
            </a:r>
            <a:endParaRPr lang="en-US" i="1" dirty="0"/>
          </a:p>
          <a:p>
            <a:endParaRPr lang="en-US" dirty="0"/>
          </a:p>
        </p:txBody>
      </p:sp>
    </p:spTree>
    <p:extLst>
      <p:ext uri="{BB962C8B-B14F-4D97-AF65-F5344CB8AC3E}">
        <p14:creationId xmlns:p14="http://schemas.microsoft.com/office/powerpoint/2010/main" val="132251777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889844"/>
            <a:ext cx="6172200" cy="369332"/>
          </a:xfrm>
          <a:prstGeom prst="rect">
            <a:avLst/>
          </a:prstGeom>
        </p:spPr>
        <p:txBody>
          <a:bodyPr wrap="square">
            <a:spAutoFit/>
          </a:bodyPr>
          <a:lstStyle/>
          <a:p>
            <a:pPr marL="285750" indent="-285750">
              <a:buFont typeface="Arial" pitchFamily="34" charset="0"/>
              <a:buChar char="•"/>
            </a:pPr>
            <a:endParaRPr lang="en-US" dirty="0"/>
          </a:p>
        </p:txBody>
      </p:sp>
      <p:sp>
        <p:nvSpPr>
          <p:cNvPr id="3" name="TextBox 2"/>
          <p:cNvSpPr txBox="1"/>
          <p:nvPr/>
        </p:nvSpPr>
        <p:spPr>
          <a:xfrm>
            <a:off x="304800" y="597456"/>
            <a:ext cx="8534400" cy="584775"/>
          </a:xfrm>
          <a:prstGeom prst="rect">
            <a:avLst/>
          </a:prstGeom>
          <a:noFill/>
        </p:spPr>
        <p:txBody>
          <a:bodyPr wrap="square" rtlCol="0">
            <a:spAutoFit/>
          </a:bodyPr>
          <a:lstStyle/>
          <a:p>
            <a:pPr algn="ctr"/>
            <a:r>
              <a:rPr lang="en-US" sz="3200" dirty="0" smtClean="0">
                <a:solidFill>
                  <a:schemeClr val="tx2"/>
                </a:solidFill>
              </a:rPr>
              <a:t>Understanding vs. Using for Evidence</a:t>
            </a:r>
          </a:p>
        </p:txBody>
      </p:sp>
      <p:sp>
        <p:nvSpPr>
          <p:cNvPr id="4" name="TextBox 3"/>
          <p:cNvSpPr txBox="1"/>
          <p:nvPr/>
        </p:nvSpPr>
        <p:spPr>
          <a:xfrm>
            <a:off x="533400" y="1676400"/>
            <a:ext cx="8229600" cy="3170099"/>
          </a:xfrm>
          <a:prstGeom prst="rect">
            <a:avLst/>
          </a:prstGeom>
          <a:noFill/>
        </p:spPr>
        <p:txBody>
          <a:bodyPr wrap="square" rtlCol="0">
            <a:spAutoFit/>
          </a:bodyPr>
          <a:lstStyle/>
          <a:p>
            <a:pPr algn="ctr"/>
            <a:r>
              <a:rPr lang="en-US" sz="2500" dirty="0" smtClean="0"/>
              <a:t>Christopher Columbus states that he was “shocked and appalled” by the nakedness of the indigenous people (Doc 4).  Thus, we see Christopher Columbus imposing his European cultural ideas regarding clothing and decorum upon a group of people who are foreign to those ideas.  Clearly, pre-conceived cultural notions were at play during some of the first meetings of the Old and New World.</a:t>
            </a:r>
          </a:p>
        </p:txBody>
      </p:sp>
      <p:sp>
        <p:nvSpPr>
          <p:cNvPr id="5" name="TextBox 4"/>
          <p:cNvSpPr txBox="1"/>
          <p:nvPr/>
        </p:nvSpPr>
        <p:spPr>
          <a:xfrm>
            <a:off x="304800" y="4570274"/>
            <a:ext cx="8458200" cy="2308324"/>
          </a:xfrm>
          <a:prstGeom prst="rect">
            <a:avLst/>
          </a:prstGeom>
          <a:noFill/>
        </p:spPr>
        <p:txBody>
          <a:bodyPr wrap="square" rtlCol="0">
            <a:spAutoFit/>
          </a:bodyPr>
          <a:lstStyle/>
          <a:p>
            <a:pPr algn="ctr"/>
            <a:endParaRPr lang="en-US" dirty="0"/>
          </a:p>
          <a:p>
            <a:pPr algn="ctr"/>
            <a:r>
              <a:rPr lang="en-US" i="1" dirty="0" smtClean="0"/>
              <a:t>These </a:t>
            </a:r>
            <a:r>
              <a:rPr lang="en-US" i="1" dirty="0"/>
              <a:t>statement reveals that </a:t>
            </a:r>
            <a:r>
              <a:rPr lang="en-US" i="1" dirty="0" smtClean="0"/>
              <a:t>you both </a:t>
            </a:r>
            <a:r>
              <a:rPr lang="en-US" i="1" dirty="0"/>
              <a:t>understand Document </a:t>
            </a:r>
            <a:r>
              <a:rPr lang="en-US" i="1" dirty="0" smtClean="0"/>
              <a:t>4 and are using this document for evidence.  The first sentence is a mere regurgitation of what Document 4 states; though this is not an eloquent way of indicating to the reader you understand Document 4, it does the job.  The next statement is YOUR INTERPRETATION of the document.  You are pulling out what is significant about the document and sharing it with the reader.</a:t>
            </a:r>
            <a:endParaRPr lang="en-US" i="1" dirty="0"/>
          </a:p>
          <a:p>
            <a:endParaRPr lang="en-US" dirty="0"/>
          </a:p>
        </p:txBody>
      </p:sp>
    </p:spTree>
    <p:extLst>
      <p:ext uri="{BB962C8B-B14F-4D97-AF65-F5344CB8AC3E}">
        <p14:creationId xmlns:p14="http://schemas.microsoft.com/office/powerpoint/2010/main" val="133623535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72036" y="2438400"/>
            <a:ext cx="2529860" cy="1569660"/>
          </a:xfrm>
          <a:prstGeom prst="rect">
            <a:avLst/>
          </a:prstGeom>
          <a:noFill/>
        </p:spPr>
        <p:txBody>
          <a:bodyPr wrap="none" rtlCol="0">
            <a:spAutoFit/>
          </a:bodyPr>
          <a:lstStyle/>
          <a:p>
            <a:pPr algn="ctr"/>
            <a:r>
              <a:rPr lang="en-US" sz="3200" dirty="0" smtClean="0">
                <a:solidFill>
                  <a:schemeClr val="tx2"/>
                </a:solidFill>
              </a:rPr>
              <a:t>2008 DBQ</a:t>
            </a:r>
          </a:p>
          <a:p>
            <a:pPr algn="ctr"/>
            <a:endParaRPr lang="en-US" sz="3200" dirty="0">
              <a:solidFill>
                <a:schemeClr val="tx2"/>
              </a:solidFill>
            </a:endParaRPr>
          </a:p>
          <a:p>
            <a:pPr algn="ctr"/>
            <a:r>
              <a:rPr lang="en-US" sz="3200" dirty="0" smtClean="0">
                <a:solidFill>
                  <a:schemeClr val="tx2"/>
                </a:solidFill>
              </a:rPr>
              <a:t>Marking it up</a:t>
            </a:r>
            <a:endParaRPr lang="en-US" sz="3200" dirty="0">
              <a:solidFill>
                <a:schemeClr val="tx2"/>
              </a:solidFill>
            </a:endParaRPr>
          </a:p>
        </p:txBody>
      </p:sp>
    </p:spTree>
    <p:extLst>
      <p:ext uri="{BB962C8B-B14F-4D97-AF65-F5344CB8AC3E}">
        <p14:creationId xmlns:p14="http://schemas.microsoft.com/office/powerpoint/2010/main" val="42852303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889844"/>
            <a:ext cx="6172200" cy="369332"/>
          </a:xfrm>
          <a:prstGeom prst="rect">
            <a:avLst/>
          </a:prstGeom>
        </p:spPr>
        <p:txBody>
          <a:bodyPr wrap="square">
            <a:spAutoFit/>
          </a:bodyPr>
          <a:lstStyle/>
          <a:p>
            <a:pPr marL="285750" indent="-285750">
              <a:buFont typeface="Arial" pitchFamily="34" charset="0"/>
              <a:buChar char="•"/>
            </a:pPr>
            <a:endParaRPr lang="en-US" dirty="0"/>
          </a:p>
        </p:txBody>
      </p:sp>
      <p:sp>
        <p:nvSpPr>
          <p:cNvPr id="3" name="TextBox 2"/>
          <p:cNvSpPr txBox="1"/>
          <p:nvPr/>
        </p:nvSpPr>
        <p:spPr>
          <a:xfrm>
            <a:off x="304800" y="76200"/>
            <a:ext cx="8534400" cy="7340471"/>
          </a:xfrm>
          <a:prstGeom prst="rect">
            <a:avLst/>
          </a:prstGeom>
          <a:noFill/>
        </p:spPr>
        <p:txBody>
          <a:bodyPr wrap="square" rtlCol="0">
            <a:spAutoFit/>
          </a:bodyPr>
          <a:lstStyle/>
          <a:p>
            <a:pPr algn="ctr"/>
            <a:r>
              <a:rPr lang="en-US" sz="3200" dirty="0" smtClean="0">
                <a:solidFill>
                  <a:schemeClr val="tx2"/>
                </a:solidFill>
              </a:rPr>
              <a:t>Summary of Documents</a:t>
            </a:r>
          </a:p>
          <a:p>
            <a:pPr algn="ctr"/>
            <a:endParaRPr lang="en-US" sz="3200" dirty="0"/>
          </a:p>
          <a:p>
            <a:pPr algn="ctr"/>
            <a:r>
              <a:rPr lang="en-US" sz="2500" dirty="0"/>
              <a:t>Documents are chosen on the basis of both the </a:t>
            </a:r>
            <a:r>
              <a:rPr lang="en-US" sz="2500" b="1" u="sng" dirty="0"/>
              <a:t>information</a:t>
            </a:r>
            <a:r>
              <a:rPr lang="en-US" sz="2500" dirty="0"/>
              <a:t> they convey about the topic and the </a:t>
            </a:r>
            <a:r>
              <a:rPr lang="en-US" sz="2500" b="1" u="sng" dirty="0"/>
              <a:t>perspective</a:t>
            </a:r>
            <a:r>
              <a:rPr lang="en-US" sz="2500" dirty="0"/>
              <a:t> that they </a:t>
            </a:r>
            <a:r>
              <a:rPr lang="en-US" sz="2500" dirty="0" smtClean="0"/>
              <a:t>offer.</a:t>
            </a:r>
          </a:p>
          <a:p>
            <a:pPr algn="ctr"/>
            <a:endParaRPr lang="en-US" sz="2500" dirty="0"/>
          </a:p>
          <a:p>
            <a:pPr algn="ctr"/>
            <a:r>
              <a:rPr lang="en-US" sz="2500" dirty="0"/>
              <a:t>Documents should be used to </a:t>
            </a:r>
            <a:r>
              <a:rPr lang="en-US" sz="2500" b="1" u="sng" dirty="0"/>
              <a:t>substantiate and illustrate points made in the essay</a:t>
            </a:r>
            <a:r>
              <a:rPr lang="en-US" sz="2500" dirty="0"/>
              <a:t>. </a:t>
            </a:r>
            <a:endParaRPr lang="en-US" sz="2500" dirty="0" smtClean="0"/>
          </a:p>
          <a:p>
            <a:pPr algn="ctr"/>
            <a:endParaRPr lang="en-US" sz="2500" dirty="0"/>
          </a:p>
          <a:p>
            <a:pPr algn="ctr"/>
            <a:r>
              <a:rPr lang="en-US" sz="2500" dirty="0"/>
              <a:t>Students may group documents chronologically, culturally, or thematically, as appropriate, to demonstrate their ability to analyze sources, but they are </a:t>
            </a:r>
            <a:r>
              <a:rPr lang="en-US" sz="2500" b="1" u="sng" dirty="0"/>
              <a:t>not expected to have particular knowledge of every document</a:t>
            </a:r>
            <a:r>
              <a:rPr lang="en-US" sz="2500" dirty="0"/>
              <a:t>’s author or topic or to include knowledge outside of the documents in order to receive the highest score.</a:t>
            </a:r>
          </a:p>
          <a:p>
            <a:pPr algn="ctr"/>
            <a:endParaRPr lang="en-US" sz="2500" dirty="0"/>
          </a:p>
          <a:p>
            <a:pPr algn="ctr"/>
            <a:endParaRPr lang="en-US" sz="2500" dirty="0"/>
          </a:p>
          <a:p>
            <a:pPr algn="ctr"/>
            <a:endParaRPr lang="en-US" sz="3200" dirty="0"/>
          </a:p>
        </p:txBody>
      </p:sp>
    </p:spTree>
    <p:extLst>
      <p:ext uri="{BB962C8B-B14F-4D97-AF65-F5344CB8AC3E}">
        <p14:creationId xmlns:p14="http://schemas.microsoft.com/office/powerpoint/2010/main" val="370028711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889844"/>
            <a:ext cx="6172200" cy="369332"/>
          </a:xfrm>
          <a:prstGeom prst="rect">
            <a:avLst/>
          </a:prstGeom>
        </p:spPr>
        <p:txBody>
          <a:bodyPr wrap="square">
            <a:spAutoFit/>
          </a:bodyPr>
          <a:lstStyle/>
          <a:p>
            <a:pPr marL="285750" indent="-285750">
              <a:buFont typeface="Arial" pitchFamily="34" charset="0"/>
              <a:buChar char="•"/>
            </a:pPr>
            <a:endParaRPr lang="en-US" dirty="0"/>
          </a:p>
        </p:txBody>
      </p:sp>
      <p:sp>
        <p:nvSpPr>
          <p:cNvPr id="3" name="TextBox 2"/>
          <p:cNvSpPr txBox="1"/>
          <p:nvPr/>
        </p:nvSpPr>
        <p:spPr>
          <a:xfrm>
            <a:off x="326136" y="1600200"/>
            <a:ext cx="8534400" cy="4031873"/>
          </a:xfrm>
          <a:prstGeom prst="rect">
            <a:avLst/>
          </a:prstGeom>
          <a:noFill/>
        </p:spPr>
        <p:txBody>
          <a:bodyPr wrap="square" rtlCol="0">
            <a:spAutoFit/>
          </a:bodyPr>
          <a:lstStyle/>
          <a:p>
            <a:pPr algn="ctr"/>
            <a:r>
              <a:rPr lang="en-US" sz="3200" dirty="0" smtClean="0">
                <a:solidFill>
                  <a:schemeClr val="tx2"/>
                </a:solidFill>
              </a:rPr>
              <a:t>Questions to Ask About the Documents</a:t>
            </a:r>
          </a:p>
          <a:p>
            <a:pPr algn="ctr"/>
            <a:endParaRPr lang="en-US" sz="3200" dirty="0" smtClean="0"/>
          </a:p>
          <a:p>
            <a:pPr marL="457200" indent="-457200" algn="ctr">
              <a:buFont typeface="Arial" pitchFamily="34" charset="0"/>
              <a:buChar char="•"/>
            </a:pPr>
            <a:r>
              <a:rPr lang="en-US" sz="3200" dirty="0" smtClean="0"/>
              <a:t>Who is speaking? (Attribution)</a:t>
            </a:r>
          </a:p>
          <a:p>
            <a:pPr marL="457200" indent="-457200" algn="ctr">
              <a:buFont typeface="Arial" pitchFamily="34" charset="0"/>
              <a:buChar char="•"/>
            </a:pPr>
            <a:r>
              <a:rPr lang="en-US" sz="3200" dirty="0" smtClean="0"/>
              <a:t>Why is this person significant?</a:t>
            </a:r>
          </a:p>
          <a:p>
            <a:pPr marL="457200" indent="-457200" algn="ctr">
              <a:buFont typeface="Arial" pitchFamily="34" charset="0"/>
              <a:buChar char="•"/>
            </a:pPr>
            <a:r>
              <a:rPr lang="en-US" sz="3200" dirty="0" smtClean="0"/>
              <a:t>What is the speaker’s POV?</a:t>
            </a:r>
          </a:p>
          <a:p>
            <a:pPr marL="457200" indent="-457200" algn="ctr">
              <a:buFont typeface="Arial" pitchFamily="34" charset="0"/>
              <a:buChar char="•"/>
            </a:pPr>
            <a:r>
              <a:rPr lang="en-US" sz="3200" dirty="0" smtClean="0"/>
              <a:t>Is this speaker/source reliable or accurate?</a:t>
            </a:r>
          </a:p>
          <a:p>
            <a:pPr marL="457200" indent="-457200" algn="ctr">
              <a:buFont typeface="Arial" pitchFamily="34" charset="0"/>
              <a:buChar char="•"/>
            </a:pPr>
            <a:r>
              <a:rPr lang="en-US" sz="3200" dirty="0" smtClean="0"/>
              <a:t>What is the author’s tone?</a:t>
            </a:r>
          </a:p>
          <a:p>
            <a:pPr marL="457200" indent="-457200" algn="ctr">
              <a:buFont typeface="Arial" pitchFamily="34" charset="0"/>
              <a:buChar char="•"/>
            </a:pPr>
            <a:endParaRPr lang="en-US" sz="3200" dirty="0"/>
          </a:p>
        </p:txBody>
      </p:sp>
    </p:spTree>
    <p:extLst>
      <p:ext uri="{BB962C8B-B14F-4D97-AF65-F5344CB8AC3E}">
        <p14:creationId xmlns:p14="http://schemas.microsoft.com/office/powerpoint/2010/main" val="151883034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889844"/>
            <a:ext cx="6172200" cy="369332"/>
          </a:xfrm>
          <a:prstGeom prst="rect">
            <a:avLst/>
          </a:prstGeom>
        </p:spPr>
        <p:txBody>
          <a:bodyPr wrap="square">
            <a:spAutoFit/>
          </a:bodyPr>
          <a:lstStyle/>
          <a:p>
            <a:pPr marL="285750" indent="-285750">
              <a:buFont typeface="Arial" pitchFamily="34" charset="0"/>
              <a:buChar char="•"/>
            </a:pPr>
            <a:endParaRPr lang="en-US" dirty="0"/>
          </a:p>
        </p:txBody>
      </p:sp>
      <p:sp>
        <p:nvSpPr>
          <p:cNvPr id="3" name="TextBox 2"/>
          <p:cNvSpPr txBox="1"/>
          <p:nvPr/>
        </p:nvSpPr>
        <p:spPr>
          <a:xfrm>
            <a:off x="685800" y="2286000"/>
            <a:ext cx="8001000" cy="3046988"/>
          </a:xfrm>
          <a:prstGeom prst="rect">
            <a:avLst/>
          </a:prstGeom>
          <a:noFill/>
        </p:spPr>
        <p:txBody>
          <a:bodyPr wrap="square" rtlCol="0" anchor="ctr">
            <a:spAutoFit/>
          </a:bodyPr>
          <a:lstStyle/>
          <a:p>
            <a:pPr algn="ctr"/>
            <a:r>
              <a:rPr lang="en-US" sz="3200" dirty="0" smtClean="0"/>
              <a:t>Document #1:</a:t>
            </a:r>
          </a:p>
          <a:p>
            <a:pPr algn="ctr"/>
            <a:endParaRPr lang="en-US" sz="3200" dirty="0"/>
          </a:p>
          <a:p>
            <a:pPr marL="342900" indent="-342900" algn="ctr">
              <a:buFont typeface="Arial" pitchFamily="34" charset="0"/>
              <a:buChar char="•"/>
            </a:pPr>
            <a:r>
              <a:rPr lang="en-US" sz="3200" dirty="0" smtClean="0"/>
              <a:t>Founder of Modern Olympics</a:t>
            </a:r>
          </a:p>
          <a:p>
            <a:pPr marL="342900" indent="-342900" algn="ctr">
              <a:buFont typeface="Arial" pitchFamily="34" charset="0"/>
              <a:buChar char="•"/>
            </a:pPr>
            <a:r>
              <a:rPr lang="en-US" sz="3200" dirty="0" smtClean="0"/>
              <a:t>Share athletes around the globe</a:t>
            </a:r>
          </a:p>
          <a:p>
            <a:pPr marL="342900" indent="-342900" algn="ctr">
              <a:buFont typeface="Arial" pitchFamily="34" charset="0"/>
              <a:buChar char="•"/>
            </a:pPr>
            <a:r>
              <a:rPr lang="en-US" sz="3200" dirty="0" smtClean="0"/>
              <a:t>Process will promote peace</a:t>
            </a:r>
          </a:p>
          <a:p>
            <a:pPr marL="342900" indent="-342900" algn="ctr">
              <a:buFont typeface="Arial" pitchFamily="34" charset="0"/>
              <a:buChar char="•"/>
            </a:pPr>
            <a:r>
              <a:rPr lang="en-US" sz="3200" dirty="0" smtClean="0"/>
              <a:t>“utopia,” free trade</a:t>
            </a:r>
            <a:endParaRPr lang="en-US" sz="3200" dirty="0"/>
          </a:p>
        </p:txBody>
      </p:sp>
      <p:sp>
        <p:nvSpPr>
          <p:cNvPr id="4" name="Rectangle 3"/>
          <p:cNvSpPr/>
          <p:nvPr/>
        </p:nvSpPr>
        <p:spPr>
          <a:xfrm>
            <a:off x="582447" y="520512"/>
            <a:ext cx="2659702" cy="369332"/>
          </a:xfrm>
          <a:prstGeom prst="rect">
            <a:avLst/>
          </a:prstGeom>
        </p:spPr>
        <p:txBody>
          <a:bodyPr wrap="none">
            <a:spAutoFit/>
          </a:bodyPr>
          <a:lstStyle/>
          <a:p>
            <a:pPr algn="ctr"/>
            <a:r>
              <a:rPr lang="en-US" dirty="0">
                <a:solidFill>
                  <a:schemeClr val="tx2"/>
                </a:solidFill>
              </a:rPr>
              <a:t>Summary of Documents</a:t>
            </a:r>
          </a:p>
        </p:txBody>
      </p:sp>
    </p:spTree>
    <p:extLst>
      <p:ext uri="{BB962C8B-B14F-4D97-AF65-F5344CB8AC3E}">
        <p14:creationId xmlns:p14="http://schemas.microsoft.com/office/powerpoint/2010/main" val="20063853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676400"/>
            <a:ext cx="8763000" cy="3539430"/>
          </a:xfrm>
          <a:prstGeom prst="rect">
            <a:avLst/>
          </a:prstGeom>
        </p:spPr>
        <p:txBody>
          <a:bodyPr wrap="square">
            <a:spAutoFit/>
          </a:bodyPr>
          <a:lstStyle/>
          <a:p>
            <a:pPr marL="1428750" lvl="2" indent="-514350">
              <a:buAutoNum type="arabicParenR"/>
            </a:pPr>
            <a:r>
              <a:rPr lang="en-US" sz="3200" b="1" u="sng" dirty="0" smtClean="0"/>
              <a:t>Read </a:t>
            </a:r>
            <a:r>
              <a:rPr lang="en-US" sz="3200" b="1" u="sng" dirty="0"/>
              <a:t>the </a:t>
            </a:r>
            <a:r>
              <a:rPr lang="en-US" sz="3200" b="1" u="sng" dirty="0" smtClean="0"/>
              <a:t>Prompt</a:t>
            </a:r>
          </a:p>
          <a:p>
            <a:pPr marL="1428750" lvl="2" indent="-514350">
              <a:buAutoNum type="arabicParenR"/>
            </a:pPr>
            <a:endParaRPr lang="en-US" sz="3200" b="1" u="sng" dirty="0" smtClean="0"/>
          </a:p>
          <a:p>
            <a:pPr lvl="3"/>
            <a:r>
              <a:rPr lang="en-US" sz="3200" dirty="0" smtClean="0"/>
              <a:t>A. Find and underline the </a:t>
            </a:r>
            <a:r>
              <a:rPr lang="en-US" sz="3200" i="1" dirty="0" smtClean="0"/>
              <a:t>key phrase</a:t>
            </a:r>
          </a:p>
          <a:p>
            <a:pPr marL="2286000" lvl="4" indent="-457200">
              <a:buFont typeface="Arial" pitchFamily="34" charset="0"/>
              <a:buChar char="•"/>
            </a:pPr>
            <a:r>
              <a:rPr lang="en-US" sz="3200" dirty="0" smtClean="0"/>
              <a:t>You will use the key phrase throughout your essay, but NOT in your thesis.</a:t>
            </a:r>
          </a:p>
          <a:p>
            <a:pPr lvl="3"/>
            <a:r>
              <a:rPr lang="en-US" sz="3200" dirty="0" smtClean="0"/>
              <a:t>B. Determine what </a:t>
            </a:r>
            <a:r>
              <a:rPr lang="en-US" sz="3200" dirty="0"/>
              <a:t>is the prompt </a:t>
            </a:r>
            <a:r>
              <a:rPr lang="en-US" sz="3200" dirty="0" smtClean="0"/>
              <a:t>asking</a:t>
            </a:r>
            <a:endParaRPr lang="en-US" sz="3200" dirty="0"/>
          </a:p>
        </p:txBody>
      </p:sp>
      <p:sp>
        <p:nvSpPr>
          <p:cNvPr id="3" name="TextBox 2"/>
          <p:cNvSpPr txBox="1"/>
          <p:nvPr/>
        </p:nvSpPr>
        <p:spPr>
          <a:xfrm>
            <a:off x="12192" y="533400"/>
            <a:ext cx="4610236" cy="477054"/>
          </a:xfrm>
          <a:prstGeom prst="rect">
            <a:avLst/>
          </a:prstGeom>
          <a:noFill/>
        </p:spPr>
        <p:txBody>
          <a:bodyPr wrap="none" rtlCol="0">
            <a:spAutoFit/>
          </a:bodyPr>
          <a:lstStyle/>
          <a:p>
            <a:r>
              <a:rPr lang="en-US" sz="2500" dirty="0" smtClean="0">
                <a:solidFill>
                  <a:schemeClr val="tx2"/>
                </a:solidFill>
              </a:rPr>
              <a:t>How to Work Through the DBQ</a:t>
            </a:r>
            <a:endParaRPr lang="en-US" sz="2500" dirty="0">
              <a:solidFill>
                <a:schemeClr val="tx2"/>
              </a:solidFill>
            </a:endParaRPr>
          </a:p>
        </p:txBody>
      </p:sp>
    </p:spTree>
    <p:extLst>
      <p:ext uri="{BB962C8B-B14F-4D97-AF65-F5344CB8AC3E}">
        <p14:creationId xmlns:p14="http://schemas.microsoft.com/office/powerpoint/2010/main" val="171563175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889844"/>
            <a:ext cx="6172200" cy="369332"/>
          </a:xfrm>
          <a:prstGeom prst="rect">
            <a:avLst/>
          </a:prstGeom>
        </p:spPr>
        <p:txBody>
          <a:bodyPr wrap="square">
            <a:spAutoFit/>
          </a:bodyPr>
          <a:lstStyle/>
          <a:p>
            <a:pPr marL="285750" indent="-285750">
              <a:buFont typeface="Arial" pitchFamily="34" charset="0"/>
              <a:buChar char="•"/>
            </a:pPr>
            <a:endParaRPr lang="en-US" dirty="0"/>
          </a:p>
        </p:txBody>
      </p:sp>
      <p:sp>
        <p:nvSpPr>
          <p:cNvPr id="3" name="TextBox 2"/>
          <p:cNvSpPr txBox="1"/>
          <p:nvPr/>
        </p:nvSpPr>
        <p:spPr>
          <a:xfrm>
            <a:off x="1295400" y="2362200"/>
            <a:ext cx="7010399" cy="3046988"/>
          </a:xfrm>
          <a:prstGeom prst="rect">
            <a:avLst/>
          </a:prstGeom>
          <a:noFill/>
        </p:spPr>
        <p:txBody>
          <a:bodyPr wrap="square" rtlCol="0">
            <a:spAutoFit/>
          </a:bodyPr>
          <a:lstStyle/>
          <a:p>
            <a:pPr algn="ctr"/>
            <a:r>
              <a:rPr lang="en-US" sz="3200" dirty="0" smtClean="0"/>
              <a:t>Document #2:</a:t>
            </a:r>
          </a:p>
          <a:p>
            <a:pPr algn="ctr"/>
            <a:endParaRPr lang="en-US" sz="3200" dirty="0"/>
          </a:p>
          <a:p>
            <a:pPr marL="342900" indent="-342900" algn="ctr">
              <a:buFont typeface="Arial" pitchFamily="34" charset="0"/>
              <a:buChar char="•"/>
            </a:pPr>
            <a:r>
              <a:rPr lang="en-US" sz="3200" dirty="0" smtClean="0"/>
              <a:t>2% women participation (attribution)</a:t>
            </a:r>
          </a:p>
          <a:p>
            <a:pPr marL="342900" indent="-342900" algn="ctr">
              <a:buFont typeface="Arial" pitchFamily="34" charset="0"/>
              <a:buChar char="•"/>
            </a:pPr>
            <a:r>
              <a:rPr lang="en-US" sz="3200" dirty="0" smtClean="0"/>
              <a:t>Picture</a:t>
            </a:r>
          </a:p>
          <a:p>
            <a:pPr marL="342900" indent="-342900" algn="ctr">
              <a:buFont typeface="Arial" pitchFamily="34" charset="0"/>
              <a:buChar char="•"/>
            </a:pPr>
            <a:r>
              <a:rPr lang="en-US" sz="3200" dirty="0" smtClean="0"/>
              <a:t>Long skirt: still must adhere to cultural standards</a:t>
            </a:r>
            <a:endParaRPr lang="en-US" sz="3200" dirty="0"/>
          </a:p>
        </p:txBody>
      </p:sp>
      <p:sp>
        <p:nvSpPr>
          <p:cNvPr id="4" name="Rectangle 3"/>
          <p:cNvSpPr/>
          <p:nvPr/>
        </p:nvSpPr>
        <p:spPr>
          <a:xfrm>
            <a:off x="582447" y="520512"/>
            <a:ext cx="2659702" cy="369332"/>
          </a:xfrm>
          <a:prstGeom prst="rect">
            <a:avLst/>
          </a:prstGeom>
        </p:spPr>
        <p:txBody>
          <a:bodyPr wrap="none">
            <a:spAutoFit/>
          </a:bodyPr>
          <a:lstStyle/>
          <a:p>
            <a:pPr algn="ctr"/>
            <a:r>
              <a:rPr lang="en-US" dirty="0">
                <a:solidFill>
                  <a:schemeClr val="tx2"/>
                </a:solidFill>
              </a:rPr>
              <a:t>Summary of Documents</a:t>
            </a:r>
          </a:p>
        </p:txBody>
      </p:sp>
    </p:spTree>
    <p:extLst>
      <p:ext uri="{BB962C8B-B14F-4D97-AF65-F5344CB8AC3E}">
        <p14:creationId xmlns:p14="http://schemas.microsoft.com/office/powerpoint/2010/main" val="397100522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889844"/>
            <a:ext cx="6172200" cy="369332"/>
          </a:xfrm>
          <a:prstGeom prst="rect">
            <a:avLst/>
          </a:prstGeom>
        </p:spPr>
        <p:txBody>
          <a:bodyPr wrap="square">
            <a:spAutoFit/>
          </a:bodyPr>
          <a:lstStyle/>
          <a:p>
            <a:pPr marL="285750" indent="-285750">
              <a:buFont typeface="Arial" pitchFamily="34" charset="0"/>
              <a:buChar char="•"/>
            </a:pPr>
            <a:endParaRPr lang="en-US" dirty="0"/>
          </a:p>
        </p:txBody>
      </p:sp>
      <p:sp>
        <p:nvSpPr>
          <p:cNvPr id="3" name="TextBox 2"/>
          <p:cNvSpPr txBox="1"/>
          <p:nvPr/>
        </p:nvSpPr>
        <p:spPr>
          <a:xfrm>
            <a:off x="1066800" y="2209800"/>
            <a:ext cx="7086599" cy="3046988"/>
          </a:xfrm>
          <a:prstGeom prst="rect">
            <a:avLst/>
          </a:prstGeom>
          <a:noFill/>
        </p:spPr>
        <p:txBody>
          <a:bodyPr wrap="square" rtlCol="0">
            <a:spAutoFit/>
          </a:bodyPr>
          <a:lstStyle/>
          <a:p>
            <a:pPr algn="ctr"/>
            <a:r>
              <a:rPr lang="en-US" sz="3200" dirty="0" smtClean="0"/>
              <a:t>Document #3:</a:t>
            </a:r>
          </a:p>
          <a:p>
            <a:pPr algn="ctr"/>
            <a:endParaRPr lang="en-US" sz="3200" dirty="0"/>
          </a:p>
          <a:p>
            <a:pPr marL="342900" indent="-342900" algn="ctr">
              <a:buFont typeface="Arial" pitchFamily="34" charset="0"/>
              <a:buChar char="•"/>
            </a:pPr>
            <a:r>
              <a:rPr lang="en-US" sz="3200" dirty="0" smtClean="0"/>
              <a:t>skis, cheating</a:t>
            </a:r>
          </a:p>
          <a:p>
            <a:pPr marL="342900" indent="-342900" algn="ctr">
              <a:buFont typeface="Arial" pitchFamily="34" charset="0"/>
              <a:buChar char="•"/>
            </a:pPr>
            <a:r>
              <a:rPr lang="en-US" sz="3200" dirty="0" smtClean="0"/>
              <a:t>Idea that Nazism &gt; democracy</a:t>
            </a:r>
          </a:p>
          <a:p>
            <a:pPr marL="342900" indent="-342900" algn="ctr">
              <a:buFont typeface="Arial" pitchFamily="34" charset="0"/>
              <a:buChar char="•"/>
            </a:pPr>
            <a:r>
              <a:rPr lang="en-US" sz="3200" dirty="0" smtClean="0"/>
              <a:t>More than just a skiing competition; political competition too</a:t>
            </a:r>
            <a:endParaRPr lang="en-US" sz="3200" dirty="0"/>
          </a:p>
        </p:txBody>
      </p:sp>
      <p:sp>
        <p:nvSpPr>
          <p:cNvPr id="4" name="Rectangle 3"/>
          <p:cNvSpPr/>
          <p:nvPr/>
        </p:nvSpPr>
        <p:spPr>
          <a:xfrm>
            <a:off x="582447" y="520512"/>
            <a:ext cx="2659702" cy="369332"/>
          </a:xfrm>
          <a:prstGeom prst="rect">
            <a:avLst/>
          </a:prstGeom>
        </p:spPr>
        <p:txBody>
          <a:bodyPr wrap="none">
            <a:spAutoFit/>
          </a:bodyPr>
          <a:lstStyle/>
          <a:p>
            <a:pPr algn="ctr"/>
            <a:r>
              <a:rPr lang="en-US" dirty="0">
                <a:solidFill>
                  <a:schemeClr val="tx2"/>
                </a:solidFill>
              </a:rPr>
              <a:t>Summary of Documents</a:t>
            </a:r>
          </a:p>
        </p:txBody>
      </p:sp>
    </p:spTree>
    <p:extLst>
      <p:ext uri="{BB962C8B-B14F-4D97-AF65-F5344CB8AC3E}">
        <p14:creationId xmlns:p14="http://schemas.microsoft.com/office/powerpoint/2010/main" val="284391268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889844"/>
            <a:ext cx="6172200" cy="369332"/>
          </a:xfrm>
          <a:prstGeom prst="rect">
            <a:avLst/>
          </a:prstGeom>
        </p:spPr>
        <p:txBody>
          <a:bodyPr wrap="square">
            <a:spAutoFit/>
          </a:bodyPr>
          <a:lstStyle/>
          <a:p>
            <a:pPr marL="285750" indent="-285750">
              <a:buFont typeface="Arial" pitchFamily="34" charset="0"/>
              <a:buChar char="•"/>
            </a:pPr>
            <a:endParaRPr lang="en-US" dirty="0"/>
          </a:p>
        </p:txBody>
      </p:sp>
      <p:sp>
        <p:nvSpPr>
          <p:cNvPr id="3" name="TextBox 2"/>
          <p:cNvSpPr txBox="1"/>
          <p:nvPr/>
        </p:nvSpPr>
        <p:spPr>
          <a:xfrm>
            <a:off x="1676400" y="2286000"/>
            <a:ext cx="6012873" cy="3046988"/>
          </a:xfrm>
          <a:prstGeom prst="rect">
            <a:avLst/>
          </a:prstGeom>
          <a:noFill/>
        </p:spPr>
        <p:txBody>
          <a:bodyPr wrap="square" rtlCol="0">
            <a:spAutoFit/>
          </a:bodyPr>
          <a:lstStyle/>
          <a:p>
            <a:pPr algn="ctr"/>
            <a:r>
              <a:rPr lang="en-US" sz="3200" dirty="0" smtClean="0"/>
              <a:t>Document #4:</a:t>
            </a:r>
          </a:p>
          <a:p>
            <a:pPr algn="ctr"/>
            <a:endParaRPr lang="en-US" sz="3200" dirty="0"/>
          </a:p>
          <a:p>
            <a:pPr marL="342900" indent="-342900" algn="ctr">
              <a:buFont typeface="Arial" pitchFamily="34" charset="0"/>
              <a:buChar char="•"/>
            </a:pPr>
            <a:r>
              <a:rPr lang="en-US" sz="3200" dirty="0" smtClean="0"/>
              <a:t>Competed in the 1952 games</a:t>
            </a:r>
          </a:p>
          <a:p>
            <a:pPr marL="342900" indent="-342900" algn="ctr">
              <a:buFont typeface="Arial" pitchFamily="34" charset="0"/>
              <a:buChar char="•"/>
            </a:pPr>
            <a:r>
              <a:rPr lang="en-US" sz="3200" dirty="0" smtClean="0"/>
              <a:t>Soviets’ enemies, Cold War</a:t>
            </a:r>
          </a:p>
          <a:p>
            <a:pPr marL="342900" indent="-342900" algn="ctr">
              <a:buFont typeface="Arial" pitchFamily="34" charset="0"/>
              <a:buChar char="•"/>
            </a:pPr>
            <a:r>
              <a:rPr lang="en-US" sz="3200" dirty="0" smtClean="0"/>
              <a:t>Russians vs. Americans</a:t>
            </a:r>
          </a:p>
          <a:p>
            <a:pPr marL="342900" indent="-342900" algn="ctr">
              <a:buFont typeface="Arial" pitchFamily="34" charset="0"/>
              <a:buChar char="•"/>
            </a:pPr>
            <a:r>
              <a:rPr lang="en-US" sz="3200" dirty="0" smtClean="0"/>
              <a:t>“Got to beat ‘</a:t>
            </a:r>
            <a:r>
              <a:rPr lang="en-US" sz="3200" dirty="0" err="1" smtClean="0"/>
              <a:t>em</a:t>
            </a:r>
            <a:r>
              <a:rPr lang="en-US" sz="3200" dirty="0" smtClean="0"/>
              <a:t>”</a:t>
            </a:r>
            <a:endParaRPr lang="en-US" sz="3200" dirty="0"/>
          </a:p>
        </p:txBody>
      </p:sp>
      <p:sp>
        <p:nvSpPr>
          <p:cNvPr id="4" name="Rectangle 3"/>
          <p:cNvSpPr/>
          <p:nvPr/>
        </p:nvSpPr>
        <p:spPr>
          <a:xfrm>
            <a:off x="582447" y="520512"/>
            <a:ext cx="2659702" cy="369332"/>
          </a:xfrm>
          <a:prstGeom prst="rect">
            <a:avLst/>
          </a:prstGeom>
        </p:spPr>
        <p:txBody>
          <a:bodyPr wrap="none">
            <a:spAutoFit/>
          </a:bodyPr>
          <a:lstStyle/>
          <a:p>
            <a:pPr algn="ctr"/>
            <a:r>
              <a:rPr lang="en-US" dirty="0">
                <a:solidFill>
                  <a:schemeClr val="tx2"/>
                </a:solidFill>
              </a:rPr>
              <a:t>Summary of Documents</a:t>
            </a:r>
          </a:p>
        </p:txBody>
      </p:sp>
    </p:spTree>
    <p:extLst>
      <p:ext uri="{BB962C8B-B14F-4D97-AF65-F5344CB8AC3E}">
        <p14:creationId xmlns:p14="http://schemas.microsoft.com/office/powerpoint/2010/main" val="395851969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889844"/>
            <a:ext cx="6172200" cy="369332"/>
          </a:xfrm>
          <a:prstGeom prst="rect">
            <a:avLst/>
          </a:prstGeom>
        </p:spPr>
        <p:txBody>
          <a:bodyPr wrap="square">
            <a:spAutoFit/>
          </a:bodyPr>
          <a:lstStyle/>
          <a:p>
            <a:pPr marL="285750" indent="-285750">
              <a:buFont typeface="Arial" pitchFamily="34" charset="0"/>
              <a:buChar char="•"/>
            </a:pPr>
            <a:endParaRPr lang="en-US" dirty="0"/>
          </a:p>
        </p:txBody>
      </p:sp>
      <p:sp>
        <p:nvSpPr>
          <p:cNvPr id="3" name="TextBox 2"/>
          <p:cNvSpPr txBox="1"/>
          <p:nvPr/>
        </p:nvSpPr>
        <p:spPr>
          <a:xfrm>
            <a:off x="381000" y="2285999"/>
            <a:ext cx="8305800" cy="3046988"/>
          </a:xfrm>
          <a:prstGeom prst="rect">
            <a:avLst/>
          </a:prstGeom>
          <a:noFill/>
        </p:spPr>
        <p:txBody>
          <a:bodyPr wrap="square" rtlCol="0">
            <a:spAutoFit/>
          </a:bodyPr>
          <a:lstStyle/>
          <a:p>
            <a:pPr algn="ctr"/>
            <a:r>
              <a:rPr lang="en-US" sz="3200" dirty="0" smtClean="0"/>
              <a:t>Document #5:</a:t>
            </a:r>
          </a:p>
          <a:p>
            <a:pPr algn="ctr"/>
            <a:endParaRPr lang="en-US" sz="3200" dirty="0"/>
          </a:p>
          <a:p>
            <a:pPr marL="342900" indent="-342900" algn="ctr">
              <a:buFont typeface="Arial" pitchFamily="34" charset="0"/>
              <a:buChar char="•"/>
            </a:pPr>
            <a:r>
              <a:rPr lang="en-US" sz="3200" dirty="0" smtClean="0"/>
              <a:t>“Defeated enemy syndrome”</a:t>
            </a:r>
          </a:p>
          <a:p>
            <a:pPr marL="342900" indent="-342900" algn="ctr">
              <a:buFont typeface="Arial" pitchFamily="34" charset="0"/>
              <a:buChar char="•"/>
            </a:pPr>
            <a:r>
              <a:rPr lang="en-US" sz="3200" dirty="0" smtClean="0"/>
              <a:t>World trade power</a:t>
            </a:r>
          </a:p>
          <a:p>
            <a:pPr marL="342900" indent="-342900" algn="ctr">
              <a:buFont typeface="Arial" pitchFamily="34" charset="0"/>
              <a:buChar char="•"/>
            </a:pPr>
            <a:r>
              <a:rPr lang="en-US" sz="3200" dirty="0" smtClean="0"/>
              <a:t>“Magic of the Olympics,” national crusades</a:t>
            </a:r>
          </a:p>
          <a:p>
            <a:pPr marL="342900" indent="-342900" algn="ctr">
              <a:buFont typeface="Arial" pitchFamily="34" charset="0"/>
              <a:buChar char="•"/>
            </a:pPr>
            <a:r>
              <a:rPr lang="en-US" sz="3200" dirty="0" smtClean="0"/>
              <a:t>Saving economic power of Olympics</a:t>
            </a:r>
            <a:endParaRPr lang="en-US" sz="3200" dirty="0"/>
          </a:p>
        </p:txBody>
      </p:sp>
      <p:sp>
        <p:nvSpPr>
          <p:cNvPr id="4" name="Rectangle 3"/>
          <p:cNvSpPr/>
          <p:nvPr/>
        </p:nvSpPr>
        <p:spPr>
          <a:xfrm>
            <a:off x="582447" y="520512"/>
            <a:ext cx="2659702" cy="369332"/>
          </a:xfrm>
          <a:prstGeom prst="rect">
            <a:avLst/>
          </a:prstGeom>
        </p:spPr>
        <p:txBody>
          <a:bodyPr wrap="none">
            <a:spAutoFit/>
          </a:bodyPr>
          <a:lstStyle/>
          <a:p>
            <a:pPr algn="ctr"/>
            <a:r>
              <a:rPr lang="en-US" dirty="0">
                <a:solidFill>
                  <a:schemeClr val="tx2"/>
                </a:solidFill>
              </a:rPr>
              <a:t>Summary of Documents</a:t>
            </a:r>
          </a:p>
        </p:txBody>
      </p:sp>
    </p:spTree>
    <p:extLst>
      <p:ext uri="{BB962C8B-B14F-4D97-AF65-F5344CB8AC3E}">
        <p14:creationId xmlns:p14="http://schemas.microsoft.com/office/powerpoint/2010/main" val="22037964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889844"/>
            <a:ext cx="6172200" cy="369332"/>
          </a:xfrm>
          <a:prstGeom prst="rect">
            <a:avLst/>
          </a:prstGeom>
        </p:spPr>
        <p:txBody>
          <a:bodyPr wrap="square">
            <a:spAutoFit/>
          </a:bodyPr>
          <a:lstStyle/>
          <a:p>
            <a:pPr marL="285750" indent="-285750">
              <a:buFont typeface="Arial" pitchFamily="34" charset="0"/>
              <a:buChar char="•"/>
            </a:pPr>
            <a:endParaRPr lang="en-US" dirty="0"/>
          </a:p>
        </p:txBody>
      </p:sp>
      <p:sp>
        <p:nvSpPr>
          <p:cNvPr id="3" name="TextBox 2"/>
          <p:cNvSpPr txBox="1"/>
          <p:nvPr/>
        </p:nvSpPr>
        <p:spPr>
          <a:xfrm>
            <a:off x="685800" y="2286000"/>
            <a:ext cx="8001000" cy="3046988"/>
          </a:xfrm>
          <a:prstGeom prst="rect">
            <a:avLst/>
          </a:prstGeom>
          <a:noFill/>
        </p:spPr>
        <p:txBody>
          <a:bodyPr wrap="square" rtlCol="0">
            <a:spAutoFit/>
          </a:bodyPr>
          <a:lstStyle/>
          <a:p>
            <a:pPr algn="ctr"/>
            <a:r>
              <a:rPr lang="en-US" sz="3200" dirty="0" smtClean="0"/>
              <a:t>Document #6:</a:t>
            </a:r>
          </a:p>
          <a:p>
            <a:pPr algn="ctr"/>
            <a:endParaRPr lang="en-US" sz="3200" dirty="0"/>
          </a:p>
          <a:p>
            <a:pPr marL="342900" indent="-342900" algn="ctr">
              <a:buFont typeface="Arial" pitchFamily="34" charset="0"/>
              <a:buChar char="•"/>
            </a:pPr>
            <a:r>
              <a:rPr lang="en-US" sz="3200" dirty="0" smtClean="0"/>
              <a:t>USSR seen as “beacon of peace, democracy”</a:t>
            </a:r>
          </a:p>
          <a:p>
            <a:pPr marL="342900" indent="-342900" algn="ctr">
              <a:buFont typeface="Arial" pitchFamily="34" charset="0"/>
              <a:buChar char="•"/>
            </a:pPr>
            <a:r>
              <a:rPr lang="en-US" sz="3200" dirty="0" smtClean="0"/>
              <a:t>Propaganda, Soviet achievements</a:t>
            </a:r>
          </a:p>
          <a:p>
            <a:pPr marL="342900" indent="-342900" algn="ctr">
              <a:buFont typeface="Arial" pitchFamily="34" charset="0"/>
              <a:buChar char="•"/>
            </a:pPr>
            <a:r>
              <a:rPr lang="en-US" sz="3200" dirty="0" smtClean="0"/>
              <a:t>POV?</a:t>
            </a:r>
          </a:p>
        </p:txBody>
      </p:sp>
      <p:sp>
        <p:nvSpPr>
          <p:cNvPr id="4" name="Rectangle 3"/>
          <p:cNvSpPr/>
          <p:nvPr/>
        </p:nvSpPr>
        <p:spPr>
          <a:xfrm>
            <a:off x="582447" y="520512"/>
            <a:ext cx="2659702" cy="369332"/>
          </a:xfrm>
          <a:prstGeom prst="rect">
            <a:avLst/>
          </a:prstGeom>
        </p:spPr>
        <p:txBody>
          <a:bodyPr wrap="none">
            <a:spAutoFit/>
          </a:bodyPr>
          <a:lstStyle/>
          <a:p>
            <a:pPr algn="ctr"/>
            <a:r>
              <a:rPr lang="en-US" dirty="0">
                <a:solidFill>
                  <a:schemeClr val="tx2"/>
                </a:solidFill>
              </a:rPr>
              <a:t>Summary of Documents</a:t>
            </a:r>
          </a:p>
        </p:txBody>
      </p:sp>
    </p:spTree>
    <p:extLst>
      <p:ext uri="{BB962C8B-B14F-4D97-AF65-F5344CB8AC3E}">
        <p14:creationId xmlns:p14="http://schemas.microsoft.com/office/powerpoint/2010/main" val="92663718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889844"/>
            <a:ext cx="6172200" cy="369332"/>
          </a:xfrm>
          <a:prstGeom prst="rect">
            <a:avLst/>
          </a:prstGeom>
        </p:spPr>
        <p:txBody>
          <a:bodyPr wrap="square">
            <a:spAutoFit/>
          </a:bodyPr>
          <a:lstStyle/>
          <a:p>
            <a:pPr marL="285750" indent="-285750">
              <a:buFont typeface="Arial" pitchFamily="34" charset="0"/>
              <a:buChar char="•"/>
            </a:pPr>
            <a:endParaRPr lang="en-US" dirty="0"/>
          </a:p>
        </p:txBody>
      </p:sp>
      <p:sp>
        <p:nvSpPr>
          <p:cNvPr id="3" name="TextBox 2"/>
          <p:cNvSpPr txBox="1"/>
          <p:nvPr/>
        </p:nvSpPr>
        <p:spPr>
          <a:xfrm>
            <a:off x="381000" y="2286000"/>
            <a:ext cx="8382000" cy="3046988"/>
          </a:xfrm>
          <a:prstGeom prst="rect">
            <a:avLst/>
          </a:prstGeom>
          <a:noFill/>
        </p:spPr>
        <p:txBody>
          <a:bodyPr wrap="square" rtlCol="0">
            <a:spAutoFit/>
          </a:bodyPr>
          <a:lstStyle/>
          <a:p>
            <a:pPr algn="ctr"/>
            <a:r>
              <a:rPr lang="en-US" sz="3200" dirty="0" smtClean="0"/>
              <a:t>Document #7:</a:t>
            </a:r>
          </a:p>
          <a:p>
            <a:pPr algn="ctr"/>
            <a:endParaRPr lang="en-US" sz="3200" dirty="0"/>
          </a:p>
          <a:p>
            <a:pPr marL="342900" indent="-342900" algn="ctr">
              <a:buFont typeface="Arial" pitchFamily="34" charset="0"/>
              <a:buChar char="•"/>
            </a:pPr>
            <a:r>
              <a:rPr lang="en-US" sz="3200" dirty="0" smtClean="0"/>
              <a:t>Corporations as top sponsors</a:t>
            </a:r>
          </a:p>
          <a:p>
            <a:pPr marL="342900" indent="-342900" algn="ctr">
              <a:buFont typeface="Arial" pitchFamily="34" charset="0"/>
              <a:buChar char="•"/>
            </a:pPr>
            <a:r>
              <a:rPr lang="en-US" sz="3200" dirty="0"/>
              <a:t>Korean companies not among top sponsors</a:t>
            </a:r>
          </a:p>
          <a:p>
            <a:pPr marL="342900" indent="-342900" algn="ctr">
              <a:buFont typeface="Arial" pitchFamily="34" charset="0"/>
              <a:buChar char="•"/>
            </a:pPr>
            <a:r>
              <a:rPr lang="en-US" sz="3200" dirty="0" smtClean="0"/>
              <a:t>“failed to avail itself of an opportunity”</a:t>
            </a:r>
          </a:p>
          <a:p>
            <a:pPr marL="342900" indent="-342900" algn="ctr">
              <a:buFont typeface="Arial" pitchFamily="34" charset="0"/>
              <a:buChar char="•"/>
            </a:pPr>
            <a:r>
              <a:rPr lang="en-US" sz="3200" dirty="0" smtClean="0"/>
              <a:t>“stand to make a lot of gold”</a:t>
            </a:r>
          </a:p>
        </p:txBody>
      </p:sp>
      <p:sp>
        <p:nvSpPr>
          <p:cNvPr id="4" name="Rectangle 3"/>
          <p:cNvSpPr/>
          <p:nvPr/>
        </p:nvSpPr>
        <p:spPr>
          <a:xfrm>
            <a:off x="582447" y="520512"/>
            <a:ext cx="2659702" cy="369332"/>
          </a:xfrm>
          <a:prstGeom prst="rect">
            <a:avLst/>
          </a:prstGeom>
        </p:spPr>
        <p:txBody>
          <a:bodyPr wrap="none">
            <a:spAutoFit/>
          </a:bodyPr>
          <a:lstStyle/>
          <a:p>
            <a:pPr algn="ctr"/>
            <a:r>
              <a:rPr lang="en-US" dirty="0">
                <a:solidFill>
                  <a:schemeClr val="tx2"/>
                </a:solidFill>
              </a:rPr>
              <a:t>Summary of Documents</a:t>
            </a:r>
          </a:p>
        </p:txBody>
      </p:sp>
    </p:spTree>
    <p:extLst>
      <p:ext uri="{BB962C8B-B14F-4D97-AF65-F5344CB8AC3E}">
        <p14:creationId xmlns:p14="http://schemas.microsoft.com/office/powerpoint/2010/main" val="310376641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889844"/>
            <a:ext cx="6172200" cy="369332"/>
          </a:xfrm>
          <a:prstGeom prst="rect">
            <a:avLst/>
          </a:prstGeom>
        </p:spPr>
        <p:txBody>
          <a:bodyPr wrap="square">
            <a:spAutoFit/>
          </a:bodyPr>
          <a:lstStyle/>
          <a:p>
            <a:pPr marL="285750" indent="-285750">
              <a:buFont typeface="Arial" pitchFamily="34" charset="0"/>
              <a:buChar char="•"/>
            </a:pPr>
            <a:endParaRPr lang="en-US" dirty="0"/>
          </a:p>
        </p:txBody>
      </p:sp>
      <p:sp>
        <p:nvSpPr>
          <p:cNvPr id="3" name="TextBox 2"/>
          <p:cNvSpPr txBox="1"/>
          <p:nvPr/>
        </p:nvSpPr>
        <p:spPr>
          <a:xfrm>
            <a:off x="990600" y="2286000"/>
            <a:ext cx="7543799" cy="3046988"/>
          </a:xfrm>
          <a:prstGeom prst="rect">
            <a:avLst/>
          </a:prstGeom>
          <a:noFill/>
        </p:spPr>
        <p:txBody>
          <a:bodyPr wrap="square" rtlCol="0">
            <a:spAutoFit/>
          </a:bodyPr>
          <a:lstStyle/>
          <a:p>
            <a:pPr algn="ctr"/>
            <a:r>
              <a:rPr lang="en-US" sz="3200" dirty="0" smtClean="0"/>
              <a:t>Document #8:</a:t>
            </a:r>
          </a:p>
          <a:p>
            <a:pPr algn="ctr"/>
            <a:endParaRPr lang="en-US" sz="3200" dirty="0"/>
          </a:p>
          <a:p>
            <a:pPr marL="342900" indent="-342900" algn="ctr">
              <a:buFont typeface="Arial" pitchFamily="34" charset="0"/>
              <a:buChar char="•"/>
            </a:pPr>
            <a:r>
              <a:rPr lang="en-US" sz="3200" dirty="0" smtClean="0"/>
              <a:t>29% female participation (attribution)</a:t>
            </a:r>
          </a:p>
          <a:p>
            <a:pPr marL="342900" indent="-342900" algn="ctr">
              <a:buFont typeface="Arial" pitchFamily="34" charset="0"/>
              <a:buChar char="•"/>
            </a:pPr>
            <a:r>
              <a:rPr lang="en-US" sz="3200" dirty="0" smtClean="0"/>
              <a:t>Women representation</a:t>
            </a:r>
          </a:p>
          <a:p>
            <a:pPr marL="342900" indent="-342900" algn="ctr">
              <a:buFont typeface="Arial" pitchFamily="34" charset="0"/>
              <a:buChar char="•"/>
            </a:pPr>
            <a:r>
              <a:rPr lang="en-US" sz="3200" dirty="0" smtClean="0"/>
              <a:t>“Running in shorts”</a:t>
            </a:r>
          </a:p>
          <a:p>
            <a:pPr marL="342900" indent="-342900" algn="ctr">
              <a:buFont typeface="Arial" pitchFamily="34" charset="0"/>
              <a:buChar char="•"/>
            </a:pPr>
            <a:r>
              <a:rPr lang="en-US" sz="3200" dirty="0" smtClean="0"/>
              <a:t>“psychologically, they don’t think so”</a:t>
            </a:r>
          </a:p>
        </p:txBody>
      </p:sp>
      <p:sp>
        <p:nvSpPr>
          <p:cNvPr id="4" name="Rectangle 3"/>
          <p:cNvSpPr/>
          <p:nvPr/>
        </p:nvSpPr>
        <p:spPr>
          <a:xfrm>
            <a:off x="582447" y="520512"/>
            <a:ext cx="2659702" cy="369332"/>
          </a:xfrm>
          <a:prstGeom prst="rect">
            <a:avLst/>
          </a:prstGeom>
        </p:spPr>
        <p:txBody>
          <a:bodyPr wrap="none">
            <a:spAutoFit/>
          </a:bodyPr>
          <a:lstStyle/>
          <a:p>
            <a:pPr algn="ctr"/>
            <a:r>
              <a:rPr lang="en-US" dirty="0">
                <a:solidFill>
                  <a:schemeClr val="tx2"/>
                </a:solidFill>
              </a:rPr>
              <a:t>Summary of Documents</a:t>
            </a:r>
          </a:p>
        </p:txBody>
      </p:sp>
    </p:spTree>
    <p:extLst>
      <p:ext uri="{BB962C8B-B14F-4D97-AF65-F5344CB8AC3E}">
        <p14:creationId xmlns:p14="http://schemas.microsoft.com/office/powerpoint/2010/main" val="373942197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889844"/>
            <a:ext cx="6172200" cy="369332"/>
          </a:xfrm>
          <a:prstGeom prst="rect">
            <a:avLst/>
          </a:prstGeom>
        </p:spPr>
        <p:txBody>
          <a:bodyPr wrap="square">
            <a:spAutoFit/>
          </a:bodyPr>
          <a:lstStyle/>
          <a:p>
            <a:pPr marL="285750" indent="-285750">
              <a:buFont typeface="Arial" pitchFamily="34" charset="0"/>
              <a:buChar char="•"/>
            </a:pPr>
            <a:endParaRPr lang="en-US" dirty="0"/>
          </a:p>
        </p:txBody>
      </p:sp>
      <p:sp>
        <p:nvSpPr>
          <p:cNvPr id="3" name="TextBox 2"/>
          <p:cNvSpPr txBox="1"/>
          <p:nvPr/>
        </p:nvSpPr>
        <p:spPr>
          <a:xfrm>
            <a:off x="582447" y="2281779"/>
            <a:ext cx="8153399" cy="3539430"/>
          </a:xfrm>
          <a:prstGeom prst="rect">
            <a:avLst/>
          </a:prstGeom>
          <a:noFill/>
        </p:spPr>
        <p:txBody>
          <a:bodyPr wrap="square" rtlCol="0">
            <a:spAutoFit/>
          </a:bodyPr>
          <a:lstStyle/>
          <a:p>
            <a:pPr algn="ctr"/>
            <a:r>
              <a:rPr lang="en-US" sz="3200" dirty="0" smtClean="0"/>
              <a:t>Document #9:</a:t>
            </a:r>
          </a:p>
          <a:p>
            <a:pPr algn="ctr"/>
            <a:endParaRPr lang="en-US" sz="3200" dirty="0"/>
          </a:p>
          <a:p>
            <a:pPr marL="342900" indent="-342900" algn="ctr">
              <a:buFont typeface="Arial" pitchFamily="34" charset="0"/>
              <a:buChar char="•"/>
            </a:pPr>
            <a:r>
              <a:rPr lang="en-US" sz="3200" dirty="0" smtClean="0"/>
              <a:t>Millions of US dollars fees paid to Olympic Committee for broadcasting rights</a:t>
            </a:r>
          </a:p>
          <a:p>
            <a:pPr marL="342900" indent="-342900" algn="ctr">
              <a:buFont typeface="Arial" pitchFamily="34" charset="0"/>
              <a:buChar char="•"/>
            </a:pPr>
            <a:r>
              <a:rPr lang="en-US" sz="3200" dirty="0" smtClean="0"/>
              <a:t>increase</a:t>
            </a:r>
          </a:p>
          <a:p>
            <a:pPr marL="342900" indent="-342900" algn="ctr">
              <a:buFont typeface="Arial" pitchFamily="34" charset="0"/>
              <a:buChar char="•"/>
            </a:pPr>
            <a:r>
              <a:rPr lang="en-US" sz="3200" dirty="0" smtClean="0"/>
              <a:t>Not US Government spending (misleading)</a:t>
            </a:r>
          </a:p>
        </p:txBody>
      </p:sp>
      <p:sp>
        <p:nvSpPr>
          <p:cNvPr id="4" name="Rectangle 3"/>
          <p:cNvSpPr/>
          <p:nvPr/>
        </p:nvSpPr>
        <p:spPr>
          <a:xfrm>
            <a:off x="582447" y="520512"/>
            <a:ext cx="2659702" cy="369332"/>
          </a:xfrm>
          <a:prstGeom prst="rect">
            <a:avLst/>
          </a:prstGeom>
        </p:spPr>
        <p:txBody>
          <a:bodyPr wrap="none">
            <a:spAutoFit/>
          </a:bodyPr>
          <a:lstStyle/>
          <a:p>
            <a:pPr algn="ctr"/>
            <a:r>
              <a:rPr lang="en-US" dirty="0">
                <a:solidFill>
                  <a:schemeClr val="tx2"/>
                </a:solidFill>
              </a:rPr>
              <a:t>Summary of Documents</a:t>
            </a:r>
          </a:p>
        </p:txBody>
      </p:sp>
    </p:spTree>
    <p:extLst>
      <p:ext uri="{BB962C8B-B14F-4D97-AF65-F5344CB8AC3E}">
        <p14:creationId xmlns:p14="http://schemas.microsoft.com/office/powerpoint/2010/main" val="265122012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889844"/>
            <a:ext cx="6172200" cy="369332"/>
          </a:xfrm>
          <a:prstGeom prst="rect">
            <a:avLst/>
          </a:prstGeom>
        </p:spPr>
        <p:txBody>
          <a:bodyPr wrap="square">
            <a:spAutoFit/>
          </a:bodyPr>
          <a:lstStyle/>
          <a:p>
            <a:pPr marL="285750" indent="-285750">
              <a:buFont typeface="Arial" pitchFamily="34" charset="0"/>
              <a:buChar char="•"/>
            </a:pPr>
            <a:endParaRPr lang="en-US" dirty="0"/>
          </a:p>
        </p:txBody>
      </p:sp>
      <p:sp>
        <p:nvSpPr>
          <p:cNvPr id="3" name="TextBox 2"/>
          <p:cNvSpPr txBox="1"/>
          <p:nvPr/>
        </p:nvSpPr>
        <p:spPr>
          <a:xfrm>
            <a:off x="990599" y="1905000"/>
            <a:ext cx="7543799" cy="3539430"/>
          </a:xfrm>
          <a:prstGeom prst="rect">
            <a:avLst/>
          </a:prstGeom>
          <a:noFill/>
        </p:spPr>
        <p:txBody>
          <a:bodyPr wrap="square" rtlCol="0">
            <a:spAutoFit/>
          </a:bodyPr>
          <a:lstStyle/>
          <a:p>
            <a:pPr algn="ctr"/>
            <a:r>
              <a:rPr lang="en-US" sz="3200" dirty="0" smtClean="0"/>
              <a:t>Document #10:</a:t>
            </a:r>
          </a:p>
          <a:p>
            <a:pPr algn="ctr"/>
            <a:endParaRPr lang="en-US" sz="3200" dirty="0"/>
          </a:p>
          <a:p>
            <a:pPr marL="342900" indent="-342900" algn="ctr">
              <a:buFont typeface="Arial" pitchFamily="34" charset="0"/>
              <a:buChar char="•"/>
            </a:pPr>
            <a:r>
              <a:rPr lang="en-US" sz="3200" dirty="0" smtClean="0"/>
              <a:t>2000 field hockey team</a:t>
            </a:r>
          </a:p>
          <a:p>
            <a:pPr marL="342900" indent="-342900" algn="ctr">
              <a:buFont typeface="Arial" pitchFamily="34" charset="0"/>
              <a:buChar char="•"/>
            </a:pPr>
            <a:r>
              <a:rPr lang="en-US" sz="3200" dirty="0" smtClean="0"/>
              <a:t>Pakistan’s team’s performance “tarnished” national pride</a:t>
            </a:r>
          </a:p>
          <a:p>
            <a:pPr marL="342900" indent="-342900" algn="ctr">
              <a:buFont typeface="Arial" pitchFamily="34" charset="0"/>
              <a:buChar char="•"/>
            </a:pPr>
            <a:r>
              <a:rPr lang="en-US" sz="3200" dirty="0" smtClean="0"/>
              <a:t>Discusses partition of India, archrivals</a:t>
            </a:r>
          </a:p>
          <a:p>
            <a:pPr marL="342900" indent="-342900" algn="ctr">
              <a:buFont typeface="Arial" pitchFamily="34" charset="0"/>
              <a:buChar char="•"/>
            </a:pPr>
            <a:r>
              <a:rPr lang="en-US" sz="3200" dirty="0" smtClean="0"/>
              <a:t>2</a:t>
            </a:r>
            <a:r>
              <a:rPr lang="en-US" sz="3200" baseline="30000" dirty="0" smtClean="0"/>
              <a:t>nd</a:t>
            </a:r>
            <a:r>
              <a:rPr lang="en-US" sz="3200" dirty="0" smtClean="0"/>
              <a:t> place 1956, Gold in 1960</a:t>
            </a:r>
          </a:p>
        </p:txBody>
      </p:sp>
      <p:sp>
        <p:nvSpPr>
          <p:cNvPr id="4" name="Rectangle 3"/>
          <p:cNvSpPr/>
          <p:nvPr/>
        </p:nvSpPr>
        <p:spPr>
          <a:xfrm>
            <a:off x="582447" y="520512"/>
            <a:ext cx="2659702" cy="369332"/>
          </a:xfrm>
          <a:prstGeom prst="rect">
            <a:avLst/>
          </a:prstGeom>
        </p:spPr>
        <p:txBody>
          <a:bodyPr wrap="none">
            <a:spAutoFit/>
          </a:bodyPr>
          <a:lstStyle/>
          <a:p>
            <a:pPr algn="ctr"/>
            <a:r>
              <a:rPr lang="en-US" dirty="0">
                <a:solidFill>
                  <a:schemeClr val="tx2"/>
                </a:solidFill>
              </a:rPr>
              <a:t>Summary of Documents</a:t>
            </a:r>
          </a:p>
        </p:txBody>
      </p:sp>
    </p:spTree>
    <p:extLst>
      <p:ext uri="{BB962C8B-B14F-4D97-AF65-F5344CB8AC3E}">
        <p14:creationId xmlns:p14="http://schemas.microsoft.com/office/powerpoint/2010/main" val="324107301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889844"/>
            <a:ext cx="6172200" cy="369332"/>
          </a:xfrm>
          <a:prstGeom prst="rect">
            <a:avLst/>
          </a:prstGeom>
        </p:spPr>
        <p:txBody>
          <a:bodyPr wrap="square">
            <a:spAutoFit/>
          </a:bodyPr>
          <a:lstStyle/>
          <a:p>
            <a:pPr marL="285750" indent="-285750">
              <a:buFont typeface="Arial" pitchFamily="34" charset="0"/>
              <a:buChar char="•"/>
            </a:pPr>
            <a:endParaRPr lang="en-US" dirty="0"/>
          </a:p>
        </p:txBody>
      </p:sp>
      <p:sp>
        <p:nvSpPr>
          <p:cNvPr id="3" name="TextBox 2"/>
          <p:cNvSpPr txBox="1"/>
          <p:nvPr/>
        </p:nvSpPr>
        <p:spPr>
          <a:xfrm>
            <a:off x="304800" y="1478340"/>
            <a:ext cx="8382000" cy="5509200"/>
          </a:xfrm>
          <a:prstGeom prst="rect">
            <a:avLst/>
          </a:prstGeom>
          <a:noFill/>
        </p:spPr>
        <p:txBody>
          <a:bodyPr wrap="square" rtlCol="0">
            <a:spAutoFit/>
          </a:bodyPr>
          <a:lstStyle/>
          <a:p>
            <a:pPr algn="ctr"/>
            <a:r>
              <a:rPr lang="en-US" sz="3200" dirty="0" smtClean="0">
                <a:solidFill>
                  <a:schemeClr val="tx2"/>
                </a:solidFill>
              </a:rPr>
              <a:t>How to Cite Documents in the DBQ</a:t>
            </a:r>
          </a:p>
          <a:p>
            <a:pPr algn="ctr"/>
            <a:endParaRPr lang="en-US" sz="3200" dirty="0">
              <a:solidFill>
                <a:schemeClr val="tx2"/>
              </a:solidFill>
            </a:endParaRPr>
          </a:p>
          <a:p>
            <a:pPr marL="457200" indent="-457200">
              <a:buFont typeface="Arial" pitchFamily="34" charset="0"/>
              <a:buChar char="•"/>
            </a:pPr>
            <a:r>
              <a:rPr lang="en-US" sz="3200" dirty="0" smtClean="0"/>
              <a:t>Winston Churchill, in a letter to Franklin D. Roosevelt, argued that . . . (Doc 7).</a:t>
            </a:r>
          </a:p>
          <a:p>
            <a:pPr marL="457200" indent="-457200">
              <a:buFont typeface="Arial" pitchFamily="34" charset="0"/>
              <a:buChar char="•"/>
            </a:pPr>
            <a:r>
              <a:rPr lang="en-US" sz="3200" dirty="0" smtClean="0"/>
              <a:t>Tokugawa </a:t>
            </a:r>
            <a:r>
              <a:rPr lang="en-US" sz="3200" dirty="0" err="1" smtClean="0"/>
              <a:t>Ieyasu</a:t>
            </a:r>
            <a:r>
              <a:rPr lang="en-US" sz="3200" dirty="0" smtClean="0"/>
              <a:t> felt that . . . (Doc 1).</a:t>
            </a:r>
          </a:p>
          <a:p>
            <a:pPr marL="457200" indent="-457200">
              <a:buFont typeface="Arial" pitchFamily="34" charset="0"/>
              <a:buChar char="•"/>
            </a:pPr>
            <a:r>
              <a:rPr lang="en-US" sz="3200" dirty="0" smtClean="0"/>
              <a:t>The graph reveals an increase in cotton production after the introduction of machines (Doc 4).</a:t>
            </a:r>
          </a:p>
          <a:p>
            <a:pPr marL="457200" indent="-457200">
              <a:buFont typeface="Arial" pitchFamily="34" charset="0"/>
              <a:buChar char="•"/>
            </a:pPr>
            <a:endParaRPr lang="en-US" sz="3200" dirty="0" smtClean="0"/>
          </a:p>
          <a:p>
            <a:pPr marL="457200" indent="-457200">
              <a:buFont typeface="Arial" pitchFamily="34" charset="0"/>
              <a:buChar char="•"/>
            </a:pPr>
            <a:r>
              <a:rPr lang="en-US" sz="3200" dirty="0" smtClean="0"/>
              <a:t>DO NOT begin with “In Document 8 . . . “</a:t>
            </a:r>
          </a:p>
          <a:p>
            <a:pPr marL="514350" indent="-514350" algn="ctr">
              <a:buAutoNum type="arabicPeriod"/>
            </a:pPr>
            <a:endParaRPr lang="en-US" sz="3200" dirty="0" smtClean="0"/>
          </a:p>
        </p:txBody>
      </p:sp>
    </p:spTree>
    <p:extLst>
      <p:ext uri="{BB962C8B-B14F-4D97-AF65-F5344CB8AC3E}">
        <p14:creationId xmlns:p14="http://schemas.microsoft.com/office/powerpoint/2010/main" val="17646337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696200" cy="2595025"/>
          </a:xfrm>
        </p:spPr>
        <p:txBody>
          <a:bodyPr>
            <a:noAutofit/>
          </a:bodyPr>
          <a:lstStyle/>
          <a:p>
            <a:r>
              <a:rPr lang="en-US" sz="4500" dirty="0" smtClean="0">
                <a:solidFill>
                  <a:srgbClr val="92D050"/>
                </a:solidFill>
              </a:rPr>
              <a:t>DBQs: Find the Key Phrase</a:t>
            </a:r>
            <a:endParaRPr lang="en-US" sz="4500" dirty="0">
              <a:solidFill>
                <a:srgbClr val="92D050"/>
              </a:solidFill>
            </a:endParaRPr>
          </a:p>
        </p:txBody>
      </p:sp>
      <p:sp>
        <p:nvSpPr>
          <p:cNvPr id="3" name="Subtitle 2"/>
          <p:cNvSpPr>
            <a:spLocks noGrp="1"/>
          </p:cNvSpPr>
          <p:nvPr>
            <p:ph type="subTitle" idx="1"/>
          </p:nvPr>
        </p:nvSpPr>
        <p:spPr/>
        <p:txBody>
          <a:bodyPr>
            <a:normAutofit/>
          </a:bodyPr>
          <a:lstStyle/>
          <a:p>
            <a:r>
              <a:rPr lang="en-US" sz="4500" dirty="0" smtClean="0"/>
              <a:t>2002-2013</a:t>
            </a:r>
            <a:endParaRPr lang="en-US" sz="4500" dirty="0"/>
          </a:p>
        </p:txBody>
      </p:sp>
    </p:spTree>
    <p:extLst>
      <p:ext uri="{BB962C8B-B14F-4D97-AF65-F5344CB8AC3E}">
        <p14:creationId xmlns:p14="http://schemas.microsoft.com/office/powerpoint/2010/main" val="196371652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889844"/>
            <a:ext cx="6172200" cy="369332"/>
          </a:xfrm>
          <a:prstGeom prst="rect">
            <a:avLst/>
          </a:prstGeom>
        </p:spPr>
        <p:txBody>
          <a:bodyPr wrap="square">
            <a:spAutoFit/>
          </a:bodyPr>
          <a:lstStyle/>
          <a:p>
            <a:pPr marL="285750" indent="-285750">
              <a:buFont typeface="Arial" pitchFamily="34" charset="0"/>
              <a:buChar char="•"/>
            </a:pPr>
            <a:endParaRPr lang="en-US" dirty="0"/>
          </a:p>
        </p:txBody>
      </p:sp>
      <p:sp>
        <p:nvSpPr>
          <p:cNvPr id="3" name="TextBox 2"/>
          <p:cNvSpPr txBox="1"/>
          <p:nvPr/>
        </p:nvSpPr>
        <p:spPr>
          <a:xfrm>
            <a:off x="685800" y="1478340"/>
            <a:ext cx="7543799" cy="5016758"/>
          </a:xfrm>
          <a:prstGeom prst="rect">
            <a:avLst/>
          </a:prstGeom>
          <a:noFill/>
        </p:spPr>
        <p:txBody>
          <a:bodyPr wrap="square" rtlCol="0">
            <a:spAutoFit/>
          </a:bodyPr>
          <a:lstStyle/>
          <a:p>
            <a:pPr algn="ctr"/>
            <a:r>
              <a:rPr lang="en-US" sz="3200" dirty="0" smtClean="0">
                <a:solidFill>
                  <a:schemeClr val="tx2"/>
                </a:solidFill>
              </a:rPr>
              <a:t>Writing the Thesis</a:t>
            </a:r>
          </a:p>
          <a:p>
            <a:pPr algn="ctr"/>
            <a:endParaRPr lang="en-US" sz="3200" dirty="0">
              <a:solidFill>
                <a:schemeClr val="tx2"/>
              </a:solidFill>
            </a:endParaRPr>
          </a:p>
          <a:p>
            <a:pPr algn="ctr"/>
            <a:r>
              <a:rPr lang="en-US" sz="3200" dirty="0" smtClean="0"/>
              <a:t>Four – Step Process</a:t>
            </a:r>
          </a:p>
          <a:p>
            <a:pPr algn="ctr"/>
            <a:endParaRPr lang="en-US" sz="3200" dirty="0" smtClean="0"/>
          </a:p>
          <a:p>
            <a:pPr marL="514350" indent="-514350" algn="ctr">
              <a:buAutoNum type="arabicPeriod"/>
            </a:pPr>
            <a:r>
              <a:rPr lang="en-US" sz="3200" dirty="0" smtClean="0"/>
              <a:t>Restate prompt</a:t>
            </a:r>
          </a:p>
          <a:p>
            <a:pPr marL="514350" indent="-514350" algn="ctr">
              <a:buAutoNum type="arabicPeriod"/>
            </a:pPr>
            <a:r>
              <a:rPr lang="en-US" sz="3200" dirty="0" smtClean="0"/>
              <a:t>Flip</a:t>
            </a:r>
          </a:p>
          <a:p>
            <a:pPr marL="514350" indent="-514350" algn="ctr">
              <a:buAutoNum type="arabicPeriod"/>
            </a:pPr>
            <a:r>
              <a:rPr lang="en-US" sz="3200" dirty="0" smtClean="0"/>
              <a:t>Define groups</a:t>
            </a:r>
          </a:p>
          <a:p>
            <a:pPr marL="514350" indent="-514350" algn="ctr">
              <a:buAutoNum type="arabicPeriod"/>
            </a:pPr>
            <a:r>
              <a:rPr lang="en-US" sz="3200" dirty="0" smtClean="0"/>
              <a:t>Develop time/relationships</a:t>
            </a:r>
          </a:p>
          <a:p>
            <a:pPr marL="514350" indent="-514350" algn="ctr">
              <a:buAutoNum type="arabicPeriod"/>
            </a:pPr>
            <a:endParaRPr lang="en-US" sz="3200" dirty="0" smtClean="0"/>
          </a:p>
          <a:p>
            <a:pPr marL="514350" indent="-514350" algn="ctr">
              <a:buAutoNum type="arabicPeriod"/>
            </a:pPr>
            <a:endParaRPr lang="en-US" sz="3200" dirty="0" smtClean="0"/>
          </a:p>
        </p:txBody>
      </p:sp>
    </p:spTree>
    <p:extLst>
      <p:ext uri="{BB962C8B-B14F-4D97-AF65-F5344CB8AC3E}">
        <p14:creationId xmlns:p14="http://schemas.microsoft.com/office/powerpoint/2010/main" val="295385928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77582" y="1447800"/>
            <a:ext cx="1324402" cy="523220"/>
          </a:xfrm>
          <a:prstGeom prst="rect">
            <a:avLst/>
          </a:prstGeom>
          <a:noFill/>
        </p:spPr>
        <p:txBody>
          <a:bodyPr wrap="none" rtlCol="0">
            <a:spAutoFit/>
          </a:bodyPr>
          <a:lstStyle/>
          <a:p>
            <a:r>
              <a:rPr lang="en-US" sz="2800" b="1" u="sng" dirty="0" smtClean="0"/>
              <a:t>Thesis</a:t>
            </a:r>
            <a:endParaRPr lang="en-US" sz="2800" b="1" u="sng" dirty="0"/>
          </a:p>
        </p:txBody>
      </p:sp>
      <p:sp>
        <p:nvSpPr>
          <p:cNvPr id="3" name="TextBox 2"/>
          <p:cNvSpPr txBox="1"/>
          <p:nvPr/>
        </p:nvSpPr>
        <p:spPr>
          <a:xfrm>
            <a:off x="27709" y="2110277"/>
            <a:ext cx="9143999" cy="861774"/>
          </a:xfrm>
          <a:prstGeom prst="rect">
            <a:avLst/>
          </a:prstGeom>
          <a:noFill/>
        </p:spPr>
        <p:txBody>
          <a:bodyPr wrap="square" rtlCol="0">
            <a:spAutoFit/>
          </a:bodyPr>
          <a:lstStyle/>
          <a:p>
            <a:pPr algn="ctr"/>
            <a:r>
              <a:rPr lang="en-US" sz="2500" dirty="0" smtClean="0"/>
              <a:t>2012: Analyze the relationship between cricket and politics in South Asia from 1880-2005.</a:t>
            </a:r>
          </a:p>
        </p:txBody>
      </p:sp>
      <p:sp>
        <p:nvSpPr>
          <p:cNvPr id="4" name="TextBox 3"/>
          <p:cNvSpPr txBox="1"/>
          <p:nvPr/>
        </p:nvSpPr>
        <p:spPr>
          <a:xfrm>
            <a:off x="285724" y="3023867"/>
            <a:ext cx="8708117" cy="4093428"/>
          </a:xfrm>
          <a:prstGeom prst="rect">
            <a:avLst/>
          </a:prstGeom>
          <a:noFill/>
        </p:spPr>
        <p:txBody>
          <a:bodyPr wrap="square" rtlCol="0">
            <a:spAutoFit/>
          </a:bodyPr>
          <a:lstStyle/>
          <a:p>
            <a:endParaRPr lang="en-US" sz="2600" dirty="0"/>
          </a:p>
          <a:p>
            <a:pPr marL="342900" indent="-342900" algn="ctr">
              <a:buAutoNum type="arabicParenR"/>
            </a:pPr>
            <a:r>
              <a:rPr lang="en-US" sz="2600" b="1" u="sng" dirty="0"/>
              <a:t>Restatement</a:t>
            </a:r>
            <a:r>
              <a:rPr lang="en-US" sz="2600" u="sng" dirty="0"/>
              <a:t>: </a:t>
            </a:r>
          </a:p>
          <a:p>
            <a:r>
              <a:rPr lang="en-US" sz="2600" dirty="0" smtClean="0"/>
              <a:t>     The </a:t>
            </a:r>
            <a:r>
              <a:rPr lang="en-US" sz="2600" dirty="0"/>
              <a:t>relationship between cricket and politics in South Asia from 1880-2005 revolved around political control, cultural traditions, and nationalism</a:t>
            </a:r>
            <a:r>
              <a:rPr lang="en-US" sz="2600" dirty="0" smtClean="0"/>
              <a:t>.</a:t>
            </a:r>
          </a:p>
          <a:p>
            <a:endParaRPr lang="en-US" sz="2600" dirty="0"/>
          </a:p>
          <a:p>
            <a:pPr algn="ctr"/>
            <a:r>
              <a:rPr lang="en-US" sz="2600" i="1" dirty="0" smtClean="0"/>
              <a:t>This is considered a simple restatement of the prompt and would not receive a point on the AP.</a:t>
            </a:r>
            <a:endParaRPr lang="en-US" sz="2600" i="1" dirty="0"/>
          </a:p>
          <a:p>
            <a:pPr marL="342900" indent="-342900">
              <a:buAutoNum type="arabicParenR"/>
            </a:pPr>
            <a:endParaRPr lang="en-US" sz="2600" dirty="0"/>
          </a:p>
          <a:p>
            <a:endParaRPr lang="en-US" sz="2600" dirty="0"/>
          </a:p>
        </p:txBody>
      </p:sp>
    </p:spTree>
    <p:extLst>
      <p:ext uri="{BB962C8B-B14F-4D97-AF65-F5344CB8AC3E}">
        <p14:creationId xmlns:p14="http://schemas.microsoft.com/office/powerpoint/2010/main" val="300308427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447800"/>
            <a:ext cx="8305800" cy="5293757"/>
          </a:xfrm>
          <a:prstGeom prst="rect">
            <a:avLst/>
          </a:prstGeom>
        </p:spPr>
        <p:txBody>
          <a:bodyPr wrap="square">
            <a:spAutoFit/>
          </a:bodyPr>
          <a:lstStyle/>
          <a:p>
            <a:pPr marL="342900" indent="-342900" algn="ctr">
              <a:buAutoNum type="arabicParenR"/>
            </a:pPr>
            <a:r>
              <a:rPr lang="en-US" sz="2600" b="1" u="sng" dirty="0"/>
              <a:t>Restatement</a:t>
            </a:r>
            <a:r>
              <a:rPr lang="en-US" sz="2600" u="sng" dirty="0"/>
              <a:t>: </a:t>
            </a:r>
          </a:p>
          <a:p>
            <a:r>
              <a:rPr lang="en-US" sz="2600" dirty="0"/>
              <a:t>     </a:t>
            </a:r>
            <a:r>
              <a:rPr lang="en-US" sz="2600" dirty="0">
                <a:solidFill>
                  <a:schemeClr val="accent5"/>
                </a:solidFill>
              </a:rPr>
              <a:t>The relationship between cricket and politics in South Asia from 1880-2005 </a:t>
            </a:r>
            <a:r>
              <a:rPr lang="en-US" sz="2600" dirty="0"/>
              <a:t>revolved around </a:t>
            </a:r>
            <a:r>
              <a:rPr lang="en-US" sz="2600" dirty="0">
                <a:solidFill>
                  <a:schemeClr val="tx2"/>
                </a:solidFill>
              </a:rPr>
              <a:t>political control, </a:t>
            </a:r>
            <a:r>
              <a:rPr lang="en-US" sz="2600" dirty="0" smtClean="0">
                <a:solidFill>
                  <a:schemeClr val="tx2"/>
                </a:solidFill>
              </a:rPr>
              <a:t>treasured cultural </a:t>
            </a:r>
            <a:r>
              <a:rPr lang="en-US" sz="2600" dirty="0">
                <a:solidFill>
                  <a:schemeClr val="tx2"/>
                </a:solidFill>
              </a:rPr>
              <a:t>traditions, and nationalism</a:t>
            </a:r>
            <a:r>
              <a:rPr lang="en-US" sz="2600" dirty="0"/>
              <a:t>.</a:t>
            </a:r>
          </a:p>
          <a:p>
            <a:pPr algn="ctr"/>
            <a:endParaRPr lang="en-US" sz="2600" b="1" u="sng" dirty="0" smtClean="0"/>
          </a:p>
          <a:p>
            <a:pPr algn="ctr"/>
            <a:r>
              <a:rPr lang="en-US" sz="2600" b="1" u="sng" dirty="0" smtClean="0"/>
              <a:t>2) Flip</a:t>
            </a:r>
            <a:r>
              <a:rPr lang="en-US" sz="2600" dirty="0"/>
              <a:t>: </a:t>
            </a:r>
            <a:endParaRPr lang="en-US" sz="2600" dirty="0" smtClean="0"/>
          </a:p>
          <a:p>
            <a:endParaRPr lang="en-US" sz="2600" dirty="0"/>
          </a:p>
          <a:p>
            <a:r>
              <a:rPr lang="en-US" sz="2600" dirty="0" smtClean="0"/>
              <a:t>     </a:t>
            </a:r>
            <a:r>
              <a:rPr lang="en-US" sz="2600" dirty="0" smtClean="0">
                <a:solidFill>
                  <a:schemeClr val="tx2"/>
                </a:solidFill>
              </a:rPr>
              <a:t>Political </a:t>
            </a:r>
            <a:r>
              <a:rPr lang="en-US" sz="2600" dirty="0">
                <a:solidFill>
                  <a:schemeClr val="tx2"/>
                </a:solidFill>
              </a:rPr>
              <a:t>control, </a:t>
            </a:r>
            <a:r>
              <a:rPr lang="en-US" sz="2600" dirty="0" smtClean="0">
                <a:solidFill>
                  <a:schemeClr val="tx2"/>
                </a:solidFill>
              </a:rPr>
              <a:t>treasured cultural </a:t>
            </a:r>
            <a:r>
              <a:rPr lang="en-US" sz="2600" dirty="0">
                <a:solidFill>
                  <a:schemeClr val="tx2"/>
                </a:solidFill>
              </a:rPr>
              <a:t>traditions, and nationalism </a:t>
            </a:r>
            <a:r>
              <a:rPr lang="en-US" sz="2600" dirty="0"/>
              <a:t>emerged out of </a:t>
            </a:r>
            <a:r>
              <a:rPr lang="en-US" sz="2600" dirty="0">
                <a:solidFill>
                  <a:schemeClr val="accent5"/>
                </a:solidFill>
              </a:rPr>
              <a:t>the </a:t>
            </a:r>
            <a:r>
              <a:rPr lang="en-US" sz="2600" dirty="0" smtClean="0">
                <a:solidFill>
                  <a:schemeClr val="accent5"/>
                </a:solidFill>
              </a:rPr>
              <a:t>relationship between cricket and politics in South </a:t>
            </a:r>
            <a:r>
              <a:rPr lang="en-US" sz="2600" dirty="0">
                <a:solidFill>
                  <a:schemeClr val="accent5"/>
                </a:solidFill>
              </a:rPr>
              <a:t>Asia from </a:t>
            </a:r>
            <a:r>
              <a:rPr lang="en-US" sz="2600" dirty="0" smtClean="0">
                <a:solidFill>
                  <a:schemeClr val="accent5"/>
                </a:solidFill>
              </a:rPr>
              <a:t>1880-2005.</a:t>
            </a:r>
          </a:p>
          <a:p>
            <a:endParaRPr lang="en-US" sz="2600" dirty="0">
              <a:solidFill>
                <a:schemeClr val="accent5"/>
              </a:solidFill>
            </a:endParaRPr>
          </a:p>
          <a:p>
            <a:pPr algn="ctr"/>
            <a:r>
              <a:rPr lang="en-US" sz="2600" i="1" dirty="0" smtClean="0"/>
              <a:t>This is still a basic thesis as it uses the “phrase” in the thesis and has undeveloped groups.</a:t>
            </a:r>
            <a:endParaRPr lang="en-US" sz="2600" i="1" dirty="0"/>
          </a:p>
        </p:txBody>
      </p:sp>
    </p:spTree>
    <p:extLst>
      <p:ext uri="{BB962C8B-B14F-4D97-AF65-F5344CB8AC3E}">
        <p14:creationId xmlns:p14="http://schemas.microsoft.com/office/powerpoint/2010/main" val="313834482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0273" y="1752600"/>
            <a:ext cx="8534400" cy="4154984"/>
          </a:xfrm>
          <a:prstGeom prst="rect">
            <a:avLst/>
          </a:prstGeom>
        </p:spPr>
        <p:txBody>
          <a:bodyPr wrap="square">
            <a:spAutoFit/>
          </a:bodyPr>
          <a:lstStyle/>
          <a:p>
            <a:r>
              <a:rPr lang="en-US" sz="2400" b="1" u="sng" dirty="0" smtClean="0"/>
              <a:t>3) Work </a:t>
            </a:r>
            <a:r>
              <a:rPr lang="en-US" sz="2400" b="1" u="sng" dirty="0"/>
              <a:t>on groups</a:t>
            </a:r>
            <a:r>
              <a:rPr lang="en-US" sz="2400" dirty="0"/>
              <a:t>:</a:t>
            </a:r>
          </a:p>
          <a:p>
            <a:r>
              <a:rPr lang="en-US" sz="2400" dirty="0"/>
              <a:t>	</a:t>
            </a:r>
            <a:endParaRPr lang="en-US" sz="2400" dirty="0" smtClean="0"/>
          </a:p>
          <a:p>
            <a:pPr marL="457200" indent="-457200">
              <a:buFont typeface="+mj-lt"/>
              <a:buAutoNum type="arabicPeriod"/>
            </a:pPr>
            <a:r>
              <a:rPr lang="en-US" sz="2400" dirty="0"/>
              <a:t>	</a:t>
            </a:r>
            <a:r>
              <a:rPr lang="en-US" sz="2400" dirty="0" smtClean="0"/>
              <a:t>Political </a:t>
            </a:r>
            <a:r>
              <a:rPr lang="en-US" sz="2400" dirty="0"/>
              <a:t>control </a:t>
            </a:r>
            <a:r>
              <a:rPr lang="en-US" sz="2400" dirty="0">
                <a:sym typeface="Wingdings" pitchFamily="2" charset="2"/>
              </a:rPr>
              <a:t> British want this over South Asians</a:t>
            </a:r>
          </a:p>
          <a:p>
            <a:pPr marL="457200" indent="-457200">
              <a:buFont typeface="+mj-lt"/>
              <a:buAutoNum type="arabicPeriod"/>
            </a:pPr>
            <a:r>
              <a:rPr lang="en-US" sz="2400" dirty="0">
                <a:sym typeface="Wingdings" pitchFamily="2" charset="2"/>
              </a:rPr>
              <a:t>	Cultural traditions  eliminate barriers</a:t>
            </a:r>
          </a:p>
          <a:p>
            <a:pPr marL="457200" indent="-457200">
              <a:buFont typeface="+mj-lt"/>
              <a:buAutoNum type="arabicPeriod"/>
            </a:pPr>
            <a:r>
              <a:rPr lang="en-US" sz="2400" dirty="0">
                <a:sym typeface="Wingdings" pitchFamily="2" charset="2"/>
              </a:rPr>
              <a:t>	Nationalism  define new national </a:t>
            </a:r>
            <a:r>
              <a:rPr lang="en-US" sz="2400" dirty="0" smtClean="0">
                <a:sym typeface="Wingdings" pitchFamily="2" charset="2"/>
              </a:rPr>
              <a:t>identity of India under Britain, and then India after independence</a:t>
            </a:r>
          </a:p>
          <a:p>
            <a:endParaRPr lang="en-US" sz="2400" dirty="0">
              <a:sym typeface="Wingdings" pitchFamily="2" charset="2"/>
            </a:endParaRPr>
          </a:p>
          <a:p>
            <a:pPr marL="457200" indent="-457200">
              <a:buFont typeface="+mj-lt"/>
              <a:buAutoNum type="arabicPeriod"/>
            </a:pPr>
            <a:r>
              <a:rPr lang="en-US" sz="2400" dirty="0" smtClean="0">
                <a:sym typeface="Wingdings" pitchFamily="2" charset="2"/>
              </a:rPr>
              <a:t>	Who is using cricket? Why?</a:t>
            </a:r>
          </a:p>
          <a:p>
            <a:r>
              <a:rPr lang="en-US" sz="2400" dirty="0">
                <a:sym typeface="Wingdings" pitchFamily="2" charset="2"/>
              </a:rPr>
              <a:t>		</a:t>
            </a:r>
            <a:r>
              <a:rPr lang="en-US" sz="2400" dirty="0" smtClean="0">
                <a:sym typeface="Wingdings" pitchFamily="2" charset="2"/>
              </a:rPr>
              <a:t>The British use it originally over the Indians</a:t>
            </a:r>
          </a:p>
          <a:p>
            <a:r>
              <a:rPr lang="en-US" sz="2400" dirty="0">
                <a:sym typeface="Wingdings" pitchFamily="2" charset="2"/>
              </a:rPr>
              <a:t>	</a:t>
            </a:r>
            <a:r>
              <a:rPr lang="en-US" sz="2400" dirty="0" smtClean="0">
                <a:sym typeface="Wingdings" pitchFamily="2" charset="2"/>
              </a:rPr>
              <a:t>	Ultimately, the Indians adopt it for themselves</a:t>
            </a:r>
            <a:endParaRPr lang="en-US" sz="2400" dirty="0"/>
          </a:p>
          <a:p>
            <a:endParaRPr lang="en-US" sz="2400" dirty="0"/>
          </a:p>
        </p:txBody>
      </p:sp>
    </p:spTree>
    <p:extLst>
      <p:ext uri="{BB962C8B-B14F-4D97-AF65-F5344CB8AC3E}">
        <p14:creationId xmlns:p14="http://schemas.microsoft.com/office/powerpoint/2010/main" val="197145460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79704" y="1981200"/>
            <a:ext cx="8229600" cy="3293209"/>
          </a:xfrm>
          <a:prstGeom prst="rect">
            <a:avLst/>
          </a:prstGeom>
        </p:spPr>
        <p:txBody>
          <a:bodyPr wrap="square">
            <a:spAutoFit/>
          </a:bodyPr>
          <a:lstStyle/>
          <a:p>
            <a:r>
              <a:rPr lang="en-US" sz="2600" dirty="0"/>
              <a:t>4) </a:t>
            </a:r>
            <a:r>
              <a:rPr lang="en-US" sz="2600" b="1" u="sng" dirty="0"/>
              <a:t>Develop relationships </a:t>
            </a:r>
            <a:r>
              <a:rPr lang="en-US" sz="2600" b="1" u="sng" dirty="0" smtClean="0"/>
              <a:t>and time periods in </a:t>
            </a:r>
            <a:r>
              <a:rPr lang="en-US" sz="2600" b="1" u="sng" dirty="0"/>
              <a:t>final thesis</a:t>
            </a:r>
            <a:r>
              <a:rPr lang="en-US" sz="2600" dirty="0"/>
              <a:t>: </a:t>
            </a:r>
            <a:endParaRPr lang="en-US" sz="2600" dirty="0" smtClean="0"/>
          </a:p>
          <a:p>
            <a:endParaRPr lang="en-US" sz="2600" dirty="0"/>
          </a:p>
          <a:p>
            <a:r>
              <a:rPr lang="en-US" sz="2600" dirty="0" smtClean="0"/>
              <a:t>     The </a:t>
            </a:r>
            <a:r>
              <a:rPr lang="en-US" sz="2600" dirty="0"/>
              <a:t>British by 1880 had </a:t>
            </a:r>
            <a:r>
              <a:rPr lang="en-US" sz="2600" dirty="0">
                <a:solidFill>
                  <a:schemeClr val="tx2"/>
                </a:solidFill>
              </a:rPr>
              <a:t>used cricket as a way to gain political control of South Asia</a:t>
            </a:r>
            <a:r>
              <a:rPr lang="en-US" sz="2600" dirty="0"/>
              <a:t>, yet the </a:t>
            </a:r>
            <a:r>
              <a:rPr lang="en-US" sz="2600" dirty="0">
                <a:solidFill>
                  <a:schemeClr val="accent5"/>
                </a:solidFill>
              </a:rPr>
              <a:t>sport was adopted by South Asians in defining their nationalism </a:t>
            </a:r>
            <a:r>
              <a:rPr lang="en-US" sz="2600" dirty="0"/>
              <a:t>and in </a:t>
            </a:r>
            <a:r>
              <a:rPr lang="en-US" sz="2600" dirty="0">
                <a:solidFill>
                  <a:srgbClr val="92D050"/>
                </a:solidFill>
              </a:rPr>
              <a:t>eliminating cultural barriers to unification </a:t>
            </a:r>
            <a:r>
              <a:rPr lang="en-US" sz="2600" dirty="0"/>
              <a:t>by 2005.</a:t>
            </a:r>
          </a:p>
        </p:txBody>
      </p:sp>
    </p:spTree>
    <p:extLst>
      <p:ext uri="{BB962C8B-B14F-4D97-AF65-F5344CB8AC3E}">
        <p14:creationId xmlns:p14="http://schemas.microsoft.com/office/powerpoint/2010/main" val="296566120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877431"/>
            <a:ext cx="7924800" cy="2246769"/>
          </a:xfrm>
          <a:prstGeom prst="rect">
            <a:avLst/>
          </a:prstGeom>
        </p:spPr>
        <p:txBody>
          <a:bodyPr wrap="square">
            <a:spAutoFit/>
          </a:bodyPr>
          <a:lstStyle/>
          <a:p>
            <a:pPr algn="ctr"/>
            <a:r>
              <a:rPr lang="en-US" sz="2800" u="sng" dirty="0" smtClean="0"/>
              <a:t>Example</a:t>
            </a:r>
            <a:endParaRPr lang="en-US" sz="2800" dirty="0" smtClean="0"/>
          </a:p>
          <a:p>
            <a:pPr algn="ctr"/>
            <a:endParaRPr lang="en-US" sz="2800" dirty="0" smtClean="0"/>
          </a:p>
          <a:p>
            <a:pPr algn="ctr"/>
            <a:r>
              <a:rPr lang="en-US" sz="2800" dirty="0" smtClean="0"/>
              <a:t>2007:  Analyze Han and Roman attitudes toward technology</a:t>
            </a:r>
          </a:p>
          <a:p>
            <a:pPr algn="ctr"/>
            <a:endParaRPr lang="en-US" sz="2800" dirty="0" smtClean="0"/>
          </a:p>
        </p:txBody>
      </p:sp>
      <p:sp>
        <p:nvSpPr>
          <p:cNvPr id="4" name="TextBox 3"/>
          <p:cNvSpPr txBox="1"/>
          <p:nvPr/>
        </p:nvSpPr>
        <p:spPr>
          <a:xfrm>
            <a:off x="2822906" y="3581400"/>
            <a:ext cx="3345788" cy="1508105"/>
          </a:xfrm>
          <a:prstGeom prst="rect">
            <a:avLst/>
          </a:prstGeom>
          <a:noFill/>
        </p:spPr>
        <p:txBody>
          <a:bodyPr wrap="none" rtlCol="0">
            <a:spAutoFit/>
          </a:bodyPr>
          <a:lstStyle/>
          <a:p>
            <a:pPr marL="342900" indent="-342900">
              <a:buAutoNum type="arabicParenR"/>
            </a:pPr>
            <a:r>
              <a:rPr lang="en-US" sz="2300" dirty="0" smtClean="0"/>
              <a:t>Restatement</a:t>
            </a:r>
          </a:p>
          <a:p>
            <a:pPr marL="342900" indent="-342900">
              <a:buAutoNum type="arabicParenR"/>
            </a:pPr>
            <a:r>
              <a:rPr lang="en-US" sz="2300" dirty="0" smtClean="0"/>
              <a:t>Flip</a:t>
            </a:r>
          </a:p>
          <a:p>
            <a:pPr marL="342900" indent="-342900">
              <a:buAutoNum type="arabicParenR"/>
            </a:pPr>
            <a:r>
              <a:rPr lang="en-US" sz="2300" dirty="0" smtClean="0"/>
              <a:t>Work on Groups</a:t>
            </a:r>
          </a:p>
          <a:p>
            <a:pPr marL="342900" indent="-342900">
              <a:buAutoNum type="arabicParenR"/>
            </a:pPr>
            <a:r>
              <a:rPr lang="en-US" sz="2300" dirty="0" smtClean="0"/>
              <a:t>Develop relationships</a:t>
            </a:r>
          </a:p>
        </p:txBody>
      </p:sp>
    </p:spTree>
    <p:extLst>
      <p:ext uri="{BB962C8B-B14F-4D97-AF65-F5344CB8AC3E}">
        <p14:creationId xmlns:p14="http://schemas.microsoft.com/office/powerpoint/2010/main" val="294467602"/>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302359"/>
            <a:ext cx="8610600" cy="6524863"/>
          </a:xfrm>
          <a:prstGeom prst="rect">
            <a:avLst/>
          </a:prstGeom>
        </p:spPr>
        <p:txBody>
          <a:bodyPr wrap="square">
            <a:spAutoFit/>
          </a:bodyPr>
          <a:lstStyle/>
          <a:p>
            <a:pPr marL="342900" indent="-342900">
              <a:buAutoNum type="arabicParenR"/>
            </a:pPr>
            <a:r>
              <a:rPr lang="en-US" sz="2200" b="1" u="sng" dirty="0" smtClean="0"/>
              <a:t>Restatement</a:t>
            </a:r>
            <a:r>
              <a:rPr lang="en-US" sz="2200" dirty="0" smtClean="0"/>
              <a:t>:  Han and Roman attitudes toward technology were favorable because technology strengthened the empires, helped to bring the empire together, and made daily life easier.</a:t>
            </a:r>
          </a:p>
          <a:p>
            <a:pPr marL="342900" indent="-342900">
              <a:buAutoNum type="arabicParenR"/>
            </a:pPr>
            <a:endParaRPr lang="en-US" sz="2200" dirty="0" smtClean="0"/>
          </a:p>
          <a:p>
            <a:pPr marL="342900" indent="-342900">
              <a:buAutoNum type="arabicParenR"/>
            </a:pPr>
            <a:r>
              <a:rPr lang="en-US" sz="2200" b="1" u="sng" dirty="0" smtClean="0"/>
              <a:t>Flip</a:t>
            </a:r>
            <a:r>
              <a:rPr lang="en-US" sz="2200" dirty="0" smtClean="0"/>
              <a:t>: Strengthening the empire, bringing the empire together, and making daily life easier were reasons for the positive attitudes the Han Dynasty and Roman Empire held toward technology.</a:t>
            </a:r>
          </a:p>
          <a:p>
            <a:pPr marL="342900" indent="-342900">
              <a:buAutoNum type="arabicParenR"/>
            </a:pPr>
            <a:endParaRPr lang="en-US" sz="2200" dirty="0" smtClean="0"/>
          </a:p>
          <a:p>
            <a:pPr marL="342900" indent="-342900">
              <a:buAutoNum type="arabicParenR"/>
            </a:pPr>
            <a:r>
              <a:rPr lang="en-US" sz="2200" b="1" u="sng" dirty="0" smtClean="0"/>
              <a:t>Work on groups</a:t>
            </a:r>
            <a:r>
              <a:rPr lang="en-US" sz="2200" dirty="0" smtClean="0"/>
              <a:t>:</a:t>
            </a:r>
          </a:p>
          <a:p>
            <a:pPr marL="800100" lvl="1" indent="-342900">
              <a:buAutoNum type="arabicParenR"/>
            </a:pPr>
            <a:r>
              <a:rPr lang="en-US" sz="2200" dirty="0" smtClean="0"/>
              <a:t>Strengthening the empire </a:t>
            </a:r>
            <a:r>
              <a:rPr lang="en-US" sz="2200" dirty="0" smtClean="0">
                <a:sym typeface="Wingdings" pitchFamily="2" charset="2"/>
              </a:rPr>
              <a:t> this can stay the same</a:t>
            </a:r>
          </a:p>
          <a:p>
            <a:pPr marL="800100" lvl="1" indent="-342900">
              <a:buAutoNum type="arabicParenR"/>
            </a:pPr>
            <a:r>
              <a:rPr lang="en-US" sz="2200" dirty="0" smtClean="0">
                <a:sym typeface="Wingdings" pitchFamily="2" charset="2"/>
              </a:rPr>
              <a:t>Bringing the empire together  unification</a:t>
            </a:r>
          </a:p>
          <a:p>
            <a:pPr marL="800100" lvl="1" indent="-342900">
              <a:buAutoNum type="arabicParenR"/>
            </a:pPr>
            <a:r>
              <a:rPr lang="en-US" sz="2200" dirty="0" smtClean="0">
                <a:sym typeface="Wingdings" pitchFamily="2" charset="2"/>
              </a:rPr>
              <a:t>Making daily life easier  simplification</a:t>
            </a:r>
          </a:p>
          <a:p>
            <a:pPr marL="800100" lvl="1" indent="-342900">
              <a:buAutoNum type="arabicParenR"/>
            </a:pPr>
            <a:endParaRPr lang="en-US" sz="2200" dirty="0" smtClean="0"/>
          </a:p>
          <a:p>
            <a:pPr marL="342900" indent="-342900">
              <a:buAutoNum type="arabicParenR"/>
            </a:pPr>
            <a:r>
              <a:rPr lang="en-US" sz="2200" b="1" u="sng" dirty="0" smtClean="0"/>
              <a:t>Develop relationships/time period in final thesis</a:t>
            </a:r>
            <a:r>
              <a:rPr lang="en-US" sz="2200" dirty="0" smtClean="0"/>
              <a:t>: Throughout </a:t>
            </a:r>
            <a:r>
              <a:rPr lang="en-US" sz="2200" dirty="0"/>
              <a:t>their </a:t>
            </a:r>
            <a:r>
              <a:rPr lang="en-US" sz="2200" dirty="0" smtClean="0"/>
              <a:t>existence, the Han Dynasty and Roman Empire utilized technology to strengthen the empire/dynasty, unify the various corners of the empire/dynasty, and simplify daily life, which resulted in the belief among these civilizations that technology was effective and worthwhile.</a:t>
            </a:r>
            <a:endParaRPr lang="en-US" sz="2200" dirty="0"/>
          </a:p>
        </p:txBody>
      </p:sp>
    </p:spTree>
    <p:extLst>
      <p:ext uri="{BB962C8B-B14F-4D97-AF65-F5344CB8AC3E}">
        <p14:creationId xmlns:p14="http://schemas.microsoft.com/office/powerpoint/2010/main" val="3850193387"/>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0"/>
            <a:ext cx="9067800" cy="5509200"/>
          </a:xfrm>
          <a:prstGeom prst="rect">
            <a:avLst/>
          </a:prstGeom>
        </p:spPr>
        <p:txBody>
          <a:bodyPr wrap="square">
            <a:spAutoFit/>
          </a:bodyPr>
          <a:lstStyle/>
          <a:p>
            <a:pPr lvl="1"/>
            <a:r>
              <a:rPr lang="en-US" sz="2200" dirty="0" smtClean="0"/>
              <a:t>1) Read </a:t>
            </a:r>
            <a:r>
              <a:rPr lang="en-US" sz="2200" dirty="0"/>
              <a:t>the Document and Source Information</a:t>
            </a:r>
          </a:p>
          <a:p>
            <a:pPr lvl="2"/>
            <a:r>
              <a:rPr lang="en-US" sz="2200" dirty="0" smtClean="0"/>
              <a:t>- Who </a:t>
            </a:r>
            <a:r>
              <a:rPr lang="en-US" sz="2200" dirty="0"/>
              <a:t>is writing the document and when?</a:t>
            </a:r>
          </a:p>
          <a:p>
            <a:pPr lvl="2"/>
            <a:r>
              <a:rPr lang="en-US" sz="2200" dirty="0" smtClean="0"/>
              <a:t>- </a:t>
            </a:r>
            <a:r>
              <a:rPr lang="en-US" sz="2200" dirty="0" err="1" smtClean="0"/>
              <a:t>SOAPSTone</a:t>
            </a:r>
            <a:endParaRPr lang="en-US" sz="2200" dirty="0"/>
          </a:p>
          <a:p>
            <a:pPr lvl="1"/>
            <a:r>
              <a:rPr lang="en-US" sz="2200" dirty="0" smtClean="0"/>
              <a:t>2) Determine </a:t>
            </a:r>
            <a:r>
              <a:rPr lang="en-US" sz="2200" dirty="0"/>
              <a:t>the POV of the author</a:t>
            </a:r>
          </a:p>
          <a:p>
            <a:pPr lvl="2"/>
            <a:r>
              <a:rPr lang="en-US" sz="2200" dirty="0" smtClean="0"/>
              <a:t>- Who </a:t>
            </a:r>
            <a:r>
              <a:rPr lang="en-US" sz="2200" dirty="0"/>
              <a:t>is saying what to whom and </a:t>
            </a:r>
            <a:r>
              <a:rPr lang="en-US" sz="2200" b="1" u="sng" dirty="0"/>
              <a:t>why</a:t>
            </a:r>
            <a:r>
              <a:rPr lang="en-US" sz="2200" dirty="0"/>
              <a:t>?</a:t>
            </a:r>
          </a:p>
          <a:p>
            <a:pPr lvl="2"/>
            <a:r>
              <a:rPr lang="en-US" sz="2200" dirty="0" smtClean="0"/>
              <a:t>- What </a:t>
            </a:r>
            <a:r>
              <a:rPr lang="en-US" sz="2200" dirty="0"/>
              <a:t>is the author’s tone regarding the subject?</a:t>
            </a:r>
          </a:p>
          <a:p>
            <a:pPr lvl="1"/>
            <a:r>
              <a:rPr lang="en-US" sz="2200" dirty="0" smtClean="0"/>
              <a:t>3) Write </a:t>
            </a:r>
            <a:r>
              <a:rPr lang="en-US" sz="2200" dirty="0"/>
              <a:t>a POV statement</a:t>
            </a:r>
          </a:p>
          <a:p>
            <a:pPr lvl="2"/>
            <a:r>
              <a:rPr lang="en-US" sz="2200" dirty="0" smtClean="0"/>
              <a:t>- Identify </a:t>
            </a:r>
            <a:r>
              <a:rPr lang="en-US" sz="2200" dirty="0"/>
              <a:t>who is speaking and what </a:t>
            </a:r>
            <a:r>
              <a:rPr lang="en-US" sz="2200" dirty="0" smtClean="0"/>
              <a:t>their tone is</a:t>
            </a:r>
            <a:endParaRPr lang="en-US" sz="2200" dirty="0"/>
          </a:p>
          <a:p>
            <a:pPr lvl="2"/>
            <a:r>
              <a:rPr lang="en-US" sz="2200" dirty="0" smtClean="0"/>
              <a:t>- Explain </a:t>
            </a:r>
            <a:r>
              <a:rPr lang="en-US" sz="2200" dirty="0"/>
              <a:t>what they believe</a:t>
            </a:r>
          </a:p>
          <a:p>
            <a:pPr lvl="2"/>
            <a:r>
              <a:rPr lang="en-US" sz="2200" dirty="0" smtClean="0"/>
              <a:t>- Why do they believe that? Is it tied </a:t>
            </a:r>
            <a:r>
              <a:rPr lang="en-US" sz="2200" dirty="0"/>
              <a:t>it to their </a:t>
            </a:r>
            <a:r>
              <a:rPr lang="en-US" sz="2200" dirty="0" smtClean="0"/>
              <a:t>group/classification? Remember position informs opinion.</a:t>
            </a:r>
          </a:p>
          <a:p>
            <a:pPr lvl="2"/>
            <a:endParaRPr lang="en-US" sz="2200" dirty="0" smtClean="0"/>
          </a:p>
          <a:p>
            <a:pPr lvl="2"/>
            <a:r>
              <a:rPr lang="en-US" sz="2200" i="1" dirty="0" smtClean="0"/>
              <a:t>Think about the dress code . . . What would you think about that if you were the principal, or maybe a student? Does WHO you are change HOW you think about that issue?</a:t>
            </a:r>
            <a:endParaRPr lang="en-US" sz="2200" i="1" dirty="0"/>
          </a:p>
          <a:p>
            <a:pPr lvl="2"/>
            <a:endParaRPr lang="en-US" sz="2200" b="1" dirty="0" smtClean="0"/>
          </a:p>
        </p:txBody>
      </p:sp>
      <p:sp>
        <p:nvSpPr>
          <p:cNvPr id="3" name="TextBox 2"/>
          <p:cNvSpPr txBox="1"/>
          <p:nvPr/>
        </p:nvSpPr>
        <p:spPr>
          <a:xfrm>
            <a:off x="2949812" y="544536"/>
            <a:ext cx="3168175" cy="707886"/>
          </a:xfrm>
          <a:prstGeom prst="rect">
            <a:avLst/>
          </a:prstGeom>
          <a:noFill/>
        </p:spPr>
        <p:txBody>
          <a:bodyPr wrap="none" rtlCol="0">
            <a:spAutoFit/>
          </a:bodyPr>
          <a:lstStyle/>
          <a:p>
            <a:r>
              <a:rPr lang="en-US" sz="4000" u="sng" dirty="0" smtClean="0">
                <a:solidFill>
                  <a:schemeClr val="tx2"/>
                </a:solidFill>
              </a:rPr>
              <a:t>Point of View</a:t>
            </a:r>
            <a:endParaRPr lang="en-US" sz="4000" u="sng" dirty="0">
              <a:solidFill>
                <a:schemeClr val="tx2"/>
              </a:solidFill>
            </a:endParaRPr>
          </a:p>
        </p:txBody>
      </p:sp>
    </p:spTree>
    <p:extLst>
      <p:ext uri="{BB962C8B-B14F-4D97-AF65-F5344CB8AC3E}">
        <p14:creationId xmlns:p14="http://schemas.microsoft.com/office/powerpoint/2010/main" val="347336647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0"/>
            <a:ext cx="9067800" cy="4893647"/>
          </a:xfrm>
          <a:prstGeom prst="rect">
            <a:avLst/>
          </a:prstGeom>
        </p:spPr>
        <p:txBody>
          <a:bodyPr wrap="square">
            <a:spAutoFit/>
          </a:bodyPr>
          <a:lstStyle/>
          <a:p>
            <a:pPr lvl="1"/>
            <a:r>
              <a:rPr lang="en-US" sz="2400" dirty="0" smtClean="0"/>
              <a:t>1) Authorial Point of View</a:t>
            </a:r>
            <a:endParaRPr lang="en-US" sz="2400" dirty="0"/>
          </a:p>
          <a:p>
            <a:pPr marL="1257300" lvl="2" indent="-342900">
              <a:buFontTx/>
              <a:buChar char="-"/>
            </a:pPr>
            <a:r>
              <a:rPr lang="en-US" sz="2400" dirty="0" smtClean="0"/>
              <a:t>Show understanding of the gender, class, religion, occupation, nationality, political position, race or ethnic identity of the author and how this could influence his/her opinion.</a:t>
            </a:r>
          </a:p>
          <a:p>
            <a:pPr marL="1257300" lvl="2" indent="-342900">
              <a:buFontTx/>
              <a:buChar char="-"/>
            </a:pPr>
            <a:r>
              <a:rPr lang="en-US" sz="2400" dirty="0" smtClean="0"/>
              <a:t>Why did the author write what he/she had?</a:t>
            </a:r>
          </a:p>
          <a:p>
            <a:pPr lvl="2"/>
            <a:endParaRPr lang="en-US" sz="2400" dirty="0" smtClean="0"/>
          </a:p>
          <a:p>
            <a:pPr lvl="2"/>
            <a:r>
              <a:rPr lang="en-US" sz="2400" i="1" dirty="0" smtClean="0"/>
              <a:t>Example:</a:t>
            </a:r>
          </a:p>
          <a:p>
            <a:pPr lvl="2"/>
            <a:r>
              <a:rPr lang="en-US" sz="2400" i="1" dirty="0" err="1" smtClean="0"/>
              <a:t>Aika</a:t>
            </a:r>
            <a:r>
              <a:rPr lang="en-US" sz="2400" i="1" dirty="0" smtClean="0"/>
              <a:t> </a:t>
            </a:r>
            <a:r>
              <a:rPr lang="en-US" sz="2400" i="1" dirty="0" err="1" smtClean="0"/>
              <a:t>Shunsuke</a:t>
            </a:r>
            <a:r>
              <a:rPr lang="en-US" sz="2400" i="1" dirty="0" smtClean="0"/>
              <a:t>, as a </a:t>
            </a:r>
            <a:r>
              <a:rPr lang="en-US" sz="2400" i="1" dirty="0" smtClean="0">
                <a:solidFill>
                  <a:srgbClr val="92D050"/>
                </a:solidFill>
              </a:rPr>
              <a:t>Japanese peasant </a:t>
            </a:r>
            <a:r>
              <a:rPr lang="en-US" sz="2400" i="1" dirty="0" smtClean="0"/>
              <a:t>overworked, exhausted and often ill in the cotton factory, felt resentful towards the </a:t>
            </a:r>
            <a:r>
              <a:rPr lang="en-US" sz="2400" i="1" dirty="0" smtClean="0">
                <a:solidFill>
                  <a:srgbClr val="92D050"/>
                </a:solidFill>
              </a:rPr>
              <a:t>wealthy</a:t>
            </a:r>
            <a:r>
              <a:rPr lang="en-US" sz="2400" i="1" dirty="0" smtClean="0"/>
              <a:t> </a:t>
            </a:r>
            <a:r>
              <a:rPr lang="en-US" sz="2400" i="1" dirty="0" smtClean="0">
                <a:solidFill>
                  <a:srgbClr val="92D050"/>
                </a:solidFill>
              </a:rPr>
              <a:t>factory managers </a:t>
            </a:r>
            <a:r>
              <a:rPr lang="en-US" sz="2400" i="1" dirty="0" smtClean="0"/>
              <a:t>since she saw herself and her family as exploited by these men.</a:t>
            </a:r>
            <a:endParaRPr lang="en-US" sz="2400" i="1" dirty="0"/>
          </a:p>
          <a:p>
            <a:pPr lvl="2"/>
            <a:endParaRPr lang="en-US" sz="2400" b="1" dirty="0" smtClean="0"/>
          </a:p>
        </p:txBody>
      </p:sp>
      <p:sp>
        <p:nvSpPr>
          <p:cNvPr id="3" name="TextBox 2"/>
          <p:cNvSpPr txBox="1"/>
          <p:nvPr/>
        </p:nvSpPr>
        <p:spPr>
          <a:xfrm>
            <a:off x="2145682" y="581112"/>
            <a:ext cx="4776436" cy="492443"/>
          </a:xfrm>
          <a:prstGeom prst="rect">
            <a:avLst/>
          </a:prstGeom>
          <a:noFill/>
        </p:spPr>
        <p:txBody>
          <a:bodyPr wrap="none" rtlCol="0">
            <a:spAutoFit/>
          </a:bodyPr>
          <a:lstStyle/>
          <a:p>
            <a:r>
              <a:rPr lang="en-US" sz="2600" u="sng" dirty="0" smtClean="0">
                <a:solidFill>
                  <a:schemeClr val="tx2"/>
                </a:solidFill>
              </a:rPr>
              <a:t>Different Kinds of Point of View</a:t>
            </a:r>
            <a:endParaRPr lang="en-US" sz="2600" u="sng" dirty="0">
              <a:solidFill>
                <a:schemeClr val="tx2"/>
              </a:solidFill>
            </a:endParaRPr>
          </a:p>
        </p:txBody>
      </p:sp>
    </p:spTree>
    <p:extLst>
      <p:ext uri="{BB962C8B-B14F-4D97-AF65-F5344CB8AC3E}">
        <p14:creationId xmlns:p14="http://schemas.microsoft.com/office/powerpoint/2010/main" val="32583694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0"/>
            <a:ext cx="9067800" cy="5262979"/>
          </a:xfrm>
          <a:prstGeom prst="rect">
            <a:avLst/>
          </a:prstGeom>
        </p:spPr>
        <p:txBody>
          <a:bodyPr wrap="square">
            <a:spAutoFit/>
          </a:bodyPr>
          <a:lstStyle/>
          <a:p>
            <a:pPr lvl="1"/>
            <a:r>
              <a:rPr lang="en-US" sz="2400" dirty="0" smtClean="0"/>
              <a:t>2) Accuracy/Reliability</a:t>
            </a:r>
            <a:endParaRPr lang="en-US" sz="2400" dirty="0"/>
          </a:p>
          <a:p>
            <a:pPr marL="1257300" lvl="2" indent="-342900">
              <a:buFontTx/>
              <a:buChar char="-"/>
            </a:pPr>
            <a:r>
              <a:rPr lang="en-US" sz="2400" dirty="0" smtClean="0"/>
              <a:t>Show an understanding of the accuracy and reliability of a source by drawing attention to the ability (or lack thereof) of the author to be accurate and/or impartial.</a:t>
            </a:r>
          </a:p>
          <a:p>
            <a:pPr marL="1257300" lvl="2" indent="-342900">
              <a:buFontTx/>
              <a:buChar char="-"/>
            </a:pPr>
            <a:r>
              <a:rPr lang="en-US" sz="2400" dirty="0" smtClean="0"/>
              <a:t>Why did the author write what he/she had?</a:t>
            </a:r>
          </a:p>
          <a:p>
            <a:pPr lvl="2"/>
            <a:endParaRPr lang="en-US" sz="2400" dirty="0" smtClean="0"/>
          </a:p>
          <a:p>
            <a:pPr lvl="2"/>
            <a:r>
              <a:rPr lang="en-US" sz="2400" i="1" dirty="0" smtClean="0"/>
              <a:t>Example:</a:t>
            </a:r>
          </a:p>
          <a:p>
            <a:pPr lvl="2"/>
            <a:r>
              <a:rPr lang="en-US" sz="2400" i="1" dirty="0" smtClean="0"/>
              <a:t>As a French peasant, Marie Beaufort’s diary entry about Marie-Antoinette is </a:t>
            </a:r>
            <a:r>
              <a:rPr lang="en-US" sz="2400" i="1" dirty="0" smtClean="0">
                <a:solidFill>
                  <a:srgbClr val="92D050"/>
                </a:solidFill>
              </a:rPr>
              <a:t>biased</a:t>
            </a:r>
            <a:r>
              <a:rPr lang="en-US" sz="2400" i="1" dirty="0" smtClean="0"/>
              <a:t> because she believed the royal family was hoarding grain that should have been made available to farmers.  Thus, this document is </a:t>
            </a:r>
            <a:r>
              <a:rPr lang="en-US" sz="2400" i="1" dirty="0" smtClean="0">
                <a:solidFill>
                  <a:srgbClr val="92D050"/>
                </a:solidFill>
              </a:rPr>
              <a:t>not reliable because Beaufort likely exaggerated</a:t>
            </a:r>
            <a:r>
              <a:rPr lang="en-US" sz="2400" i="1" dirty="0" smtClean="0"/>
              <a:t> the evils of Marie-Antoinette.</a:t>
            </a:r>
            <a:endParaRPr lang="en-US" sz="2400" i="1" dirty="0"/>
          </a:p>
          <a:p>
            <a:pPr lvl="2"/>
            <a:endParaRPr lang="en-US" sz="2400" b="1" dirty="0" smtClean="0"/>
          </a:p>
        </p:txBody>
      </p:sp>
      <p:sp>
        <p:nvSpPr>
          <p:cNvPr id="3" name="TextBox 2"/>
          <p:cNvSpPr txBox="1"/>
          <p:nvPr/>
        </p:nvSpPr>
        <p:spPr>
          <a:xfrm>
            <a:off x="2145682" y="581112"/>
            <a:ext cx="4776436" cy="492443"/>
          </a:xfrm>
          <a:prstGeom prst="rect">
            <a:avLst/>
          </a:prstGeom>
          <a:noFill/>
        </p:spPr>
        <p:txBody>
          <a:bodyPr wrap="none" rtlCol="0">
            <a:spAutoFit/>
          </a:bodyPr>
          <a:lstStyle/>
          <a:p>
            <a:r>
              <a:rPr lang="en-US" sz="2600" u="sng" dirty="0" smtClean="0">
                <a:solidFill>
                  <a:schemeClr val="tx2"/>
                </a:solidFill>
              </a:rPr>
              <a:t>Different Kinds of Point of View</a:t>
            </a:r>
            <a:endParaRPr lang="en-US" sz="2600" u="sng" dirty="0">
              <a:solidFill>
                <a:schemeClr val="tx2"/>
              </a:solidFill>
            </a:endParaRPr>
          </a:p>
        </p:txBody>
      </p:sp>
    </p:spTree>
    <p:extLst>
      <p:ext uri="{BB962C8B-B14F-4D97-AF65-F5344CB8AC3E}">
        <p14:creationId xmlns:p14="http://schemas.microsoft.com/office/powerpoint/2010/main" val="7534345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33400"/>
            <a:ext cx="7315200" cy="1154097"/>
          </a:xfrm>
        </p:spPr>
        <p:txBody>
          <a:bodyPr/>
          <a:lstStyle/>
          <a:p>
            <a:r>
              <a:rPr lang="en-US" dirty="0" smtClean="0"/>
              <a:t>2002</a:t>
            </a:r>
            <a:endParaRPr lang="en-US" dirty="0"/>
          </a:p>
        </p:txBody>
      </p:sp>
      <p:sp>
        <p:nvSpPr>
          <p:cNvPr id="3" name="Content Placeholder 2"/>
          <p:cNvSpPr>
            <a:spLocks noGrp="1"/>
          </p:cNvSpPr>
          <p:nvPr>
            <p:ph idx="1"/>
          </p:nvPr>
        </p:nvSpPr>
        <p:spPr>
          <a:xfrm>
            <a:off x="838200" y="1828800"/>
            <a:ext cx="7848600" cy="3539527"/>
          </a:xfrm>
        </p:spPr>
        <p:txBody>
          <a:bodyPr>
            <a:normAutofit fontScale="92500"/>
          </a:bodyPr>
          <a:lstStyle/>
          <a:p>
            <a:r>
              <a:rPr lang="en-US" sz="3000" dirty="0"/>
              <a:t>Using the documents, compare and contrast the attitudes of Christianity and Islam toward merchants and trade from the religions’ origins until about 1500. Are there indications of change over time in either case, or both? What kinds of additional documents would you need to assess the consequences of these attitudes on merchant activities?</a:t>
            </a:r>
          </a:p>
          <a:p>
            <a:endParaRPr lang="en-US" sz="3000" dirty="0"/>
          </a:p>
        </p:txBody>
      </p:sp>
      <p:sp>
        <p:nvSpPr>
          <p:cNvPr id="4" name="TextBox 3"/>
          <p:cNvSpPr txBox="1"/>
          <p:nvPr/>
        </p:nvSpPr>
        <p:spPr>
          <a:xfrm>
            <a:off x="228600" y="5257800"/>
            <a:ext cx="8915400" cy="1107996"/>
          </a:xfrm>
          <a:prstGeom prst="rect">
            <a:avLst/>
          </a:prstGeom>
          <a:noFill/>
        </p:spPr>
        <p:txBody>
          <a:bodyPr wrap="square" rtlCol="0">
            <a:spAutoFit/>
          </a:bodyPr>
          <a:lstStyle/>
          <a:p>
            <a:pPr algn="ctr"/>
            <a:r>
              <a:rPr lang="en-US" sz="2200" dirty="0" smtClean="0">
                <a:solidFill>
                  <a:srgbClr val="92D050"/>
                </a:solidFill>
              </a:rPr>
              <a:t>There will never be a DBQ like this again! This was not only a DBQ, but also a CC and CCOT essay.  This DBQ has the lowest average score ever on any DBQ.</a:t>
            </a:r>
            <a:endParaRPr lang="en-US" sz="2200" dirty="0">
              <a:solidFill>
                <a:srgbClr val="92D050"/>
              </a:solidFill>
            </a:endParaRPr>
          </a:p>
        </p:txBody>
      </p:sp>
    </p:spTree>
    <p:extLst>
      <p:ext uri="{BB962C8B-B14F-4D97-AF65-F5344CB8AC3E}">
        <p14:creationId xmlns:p14="http://schemas.microsoft.com/office/powerpoint/2010/main" val="2231205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0"/>
            <a:ext cx="9067800" cy="5262979"/>
          </a:xfrm>
          <a:prstGeom prst="rect">
            <a:avLst/>
          </a:prstGeom>
        </p:spPr>
        <p:txBody>
          <a:bodyPr wrap="square">
            <a:spAutoFit/>
          </a:bodyPr>
          <a:lstStyle/>
          <a:p>
            <a:pPr lvl="1"/>
            <a:r>
              <a:rPr lang="en-US" sz="2400" dirty="0" smtClean="0"/>
              <a:t>3) Author’s Intent/Tone</a:t>
            </a:r>
            <a:endParaRPr lang="en-US" sz="2400" dirty="0"/>
          </a:p>
          <a:p>
            <a:pPr marL="1257300" lvl="2" indent="-342900">
              <a:buFontTx/>
              <a:buChar char="-"/>
            </a:pPr>
            <a:r>
              <a:rPr lang="en-US" sz="2400" dirty="0" smtClean="0"/>
              <a:t>Show an understanding of the author’s tone (commentary, irony, satire, </a:t>
            </a:r>
            <a:r>
              <a:rPr lang="en-US" sz="2400" dirty="0" err="1" smtClean="0"/>
              <a:t>etc</a:t>
            </a:r>
            <a:r>
              <a:rPr lang="en-US" sz="2400" dirty="0" smtClean="0"/>
              <a:t>).</a:t>
            </a:r>
          </a:p>
          <a:p>
            <a:pPr marL="1257300" lvl="2" indent="-342900">
              <a:buFontTx/>
              <a:buChar char="-"/>
            </a:pPr>
            <a:r>
              <a:rPr lang="en-US" sz="2400" dirty="0" smtClean="0"/>
              <a:t>Helpful for visual documents (photographs, art work, political cartoons)</a:t>
            </a:r>
          </a:p>
          <a:p>
            <a:pPr marL="1257300" lvl="2" indent="-342900">
              <a:buFontTx/>
              <a:buChar char="-"/>
            </a:pPr>
            <a:r>
              <a:rPr lang="en-US" sz="2400" dirty="0" smtClean="0"/>
              <a:t>Why did the author/artist write/depict what he/she had?</a:t>
            </a:r>
          </a:p>
          <a:p>
            <a:pPr lvl="2"/>
            <a:endParaRPr lang="en-US" sz="2400" dirty="0" smtClean="0"/>
          </a:p>
          <a:p>
            <a:pPr lvl="2"/>
            <a:r>
              <a:rPr lang="en-US" sz="2400" i="1" dirty="0" smtClean="0"/>
              <a:t>Example:</a:t>
            </a:r>
          </a:p>
          <a:p>
            <a:pPr lvl="2"/>
            <a:r>
              <a:rPr lang="en-US" sz="2400" i="1" dirty="0" smtClean="0"/>
              <a:t>The </a:t>
            </a:r>
            <a:r>
              <a:rPr lang="en-US" sz="2400" i="1" dirty="0" smtClean="0">
                <a:solidFill>
                  <a:srgbClr val="92D050"/>
                </a:solidFill>
              </a:rPr>
              <a:t>political cartoonist </a:t>
            </a:r>
            <a:r>
              <a:rPr lang="en-US" sz="2400" i="1" dirty="0" smtClean="0"/>
              <a:t>depicted the starving peasants using the hammer and sickle (the symbol of Communism) </a:t>
            </a:r>
            <a:r>
              <a:rPr lang="en-US" sz="2400" i="1" dirty="0" smtClean="0">
                <a:solidFill>
                  <a:srgbClr val="92D050"/>
                </a:solidFill>
              </a:rPr>
              <a:t>to illustrate</a:t>
            </a:r>
            <a:r>
              <a:rPr lang="en-US" sz="2400" i="1" dirty="0" smtClean="0"/>
              <a:t> that it was Communism’s agricultural and economic policies that were </a:t>
            </a:r>
            <a:r>
              <a:rPr lang="en-US" sz="2400" i="1" dirty="0" smtClean="0">
                <a:solidFill>
                  <a:srgbClr val="92D050"/>
                </a:solidFill>
              </a:rPr>
              <a:t>to blame </a:t>
            </a:r>
            <a:r>
              <a:rPr lang="en-US" sz="2400" i="1" dirty="0" smtClean="0"/>
              <a:t>for the hardships the peasants endured.</a:t>
            </a:r>
            <a:endParaRPr lang="en-US" sz="2400" i="1" dirty="0"/>
          </a:p>
          <a:p>
            <a:pPr lvl="2"/>
            <a:endParaRPr lang="en-US" sz="2400" b="1" dirty="0" smtClean="0"/>
          </a:p>
        </p:txBody>
      </p:sp>
      <p:sp>
        <p:nvSpPr>
          <p:cNvPr id="3" name="TextBox 2"/>
          <p:cNvSpPr txBox="1"/>
          <p:nvPr/>
        </p:nvSpPr>
        <p:spPr>
          <a:xfrm>
            <a:off x="2145682" y="581112"/>
            <a:ext cx="4776436" cy="492443"/>
          </a:xfrm>
          <a:prstGeom prst="rect">
            <a:avLst/>
          </a:prstGeom>
          <a:noFill/>
        </p:spPr>
        <p:txBody>
          <a:bodyPr wrap="none" rtlCol="0">
            <a:spAutoFit/>
          </a:bodyPr>
          <a:lstStyle/>
          <a:p>
            <a:r>
              <a:rPr lang="en-US" sz="2600" u="sng" dirty="0" smtClean="0">
                <a:solidFill>
                  <a:schemeClr val="tx2"/>
                </a:solidFill>
              </a:rPr>
              <a:t>Different Kinds of Point of View</a:t>
            </a:r>
            <a:endParaRPr lang="en-US" sz="2600" u="sng" dirty="0">
              <a:solidFill>
                <a:schemeClr val="tx2"/>
              </a:solidFill>
            </a:endParaRPr>
          </a:p>
        </p:txBody>
      </p:sp>
    </p:spTree>
    <p:extLst>
      <p:ext uri="{BB962C8B-B14F-4D97-AF65-F5344CB8AC3E}">
        <p14:creationId xmlns:p14="http://schemas.microsoft.com/office/powerpoint/2010/main" val="193862481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0"/>
            <a:ext cx="9067800" cy="4524315"/>
          </a:xfrm>
          <a:prstGeom prst="rect">
            <a:avLst/>
          </a:prstGeom>
        </p:spPr>
        <p:txBody>
          <a:bodyPr wrap="square">
            <a:spAutoFit/>
          </a:bodyPr>
          <a:lstStyle/>
          <a:p>
            <a:pPr lvl="1"/>
            <a:r>
              <a:rPr lang="en-US" sz="2400" dirty="0" smtClean="0"/>
              <a:t>4) Multiple POV</a:t>
            </a:r>
            <a:endParaRPr lang="en-US" sz="2400" dirty="0"/>
          </a:p>
          <a:p>
            <a:pPr marL="1257300" lvl="2" indent="-342900">
              <a:buFontTx/>
              <a:buChar char="-"/>
            </a:pPr>
            <a:r>
              <a:rPr lang="en-US" sz="2400" dirty="0" smtClean="0"/>
              <a:t>Show an understanding that certain authors, based on a particular quality (gender, race, ethnicity, religion, occupation, class, </a:t>
            </a:r>
            <a:r>
              <a:rPr lang="en-US" sz="2400" dirty="0" err="1" smtClean="0"/>
              <a:t>etc</a:t>
            </a:r>
            <a:r>
              <a:rPr lang="en-US" sz="2400" dirty="0" smtClean="0"/>
              <a:t>) will express a similar point of view.</a:t>
            </a:r>
          </a:p>
          <a:p>
            <a:pPr marL="1257300" lvl="2" indent="-342900">
              <a:buFontTx/>
              <a:buChar char="-"/>
            </a:pPr>
            <a:r>
              <a:rPr lang="en-US" sz="2400" dirty="0" smtClean="0"/>
              <a:t>Why did the author/artist write/depict what he/she had?</a:t>
            </a:r>
          </a:p>
          <a:p>
            <a:pPr lvl="2"/>
            <a:endParaRPr lang="en-US" sz="2400" dirty="0" smtClean="0"/>
          </a:p>
          <a:p>
            <a:pPr lvl="2"/>
            <a:r>
              <a:rPr lang="en-US" sz="2400" i="1" dirty="0" smtClean="0"/>
              <a:t>Example:</a:t>
            </a:r>
          </a:p>
          <a:p>
            <a:pPr lvl="2"/>
            <a:r>
              <a:rPr lang="en-US" sz="2400" i="1" dirty="0" smtClean="0"/>
              <a:t>The </a:t>
            </a:r>
            <a:r>
              <a:rPr lang="en-US" sz="2400" i="1" dirty="0" smtClean="0">
                <a:solidFill>
                  <a:srgbClr val="92D050"/>
                </a:solidFill>
              </a:rPr>
              <a:t>Aztec and Inca Indians all believed </a:t>
            </a:r>
            <a:r>
              <a:rPr lang="en-US" sz="2400" i="1" dirty="0" smtClean="0"/>
              <a:t>that</a:t>
            </a:r>
            <a:r>
              <a:rPr lang="en-US" sz="2400" i="1" dirty="0" smtClean="0">
                <a:solidFill>
                  <a:srgbClr val="92D050"/>
                </a:solidFill>
              </a:rPr>
              <a:t> </a:t>
            </a:r>
            <a:r>
              <a:rPr lang="en-US" sz="2400" i="1" dirty="0" smtClean="0"/>
              <a:t>the Spanish conquistadors were being violent and cruel towards them, especially their women and children.</a:t>
            </a:r>
            <a:endParaRPr lang="en-US" sz="2400" i="1" dirty="0"/>
          </a:p>
          <a:p>
            <a:pPr lvl="2"/>
            <a:endParaRPr lang="en-US" sz="2400" b="1" dirty="0" smtClean="0"/>
          </a:p>
        </p:txBody>
      </p:sp>
      <p:sp>
        <p:nvSpPr>
          <p:cNvPr id="3" name="TextBox 2"/>
          <p:cNvSpPr txBox="1"/>
          <p:nvPr/>
        </p:nvSpPr>
        <p:spPr>
          <a:xfrm>
            <a:off x="2145682" y="581112"/>
            <a:ext cx="4776436" cy="492443"/>
          </a:xfrm>
          <a:prstGeom prst="rect">
            <a:avLst/>
          </a:prstGeom>
          <a:noFill/>
        </p:spPr>
        <p:txBody>
          <a:bodyPr wrap="none" rtlCol="0">
            <a:spAutoFit/>
          </a:bodyPr>
          <a:lstStyle/>
          <a:p>
            <a:r>
              <a:rPr lang="en-US" sz="2600" u="sng" dirty="0" smtClean="0">
                <a:solidFill>
                  <a:schemeClr val="tx2"/>
                </a:solidFill>
              </a:rPr>
              <a:t>Different Kinds of Point of View</a:t>
            </a:r>
            <a:endParaRPr lang="en-US" sz="2600" u="sng" dirty="0">
              <a:solidFill>
                <a:schemeClr val="tx2"/>
              </a:solidFill>
            </a:endParaRPr>
          </a:p>
        </p:txBody>
      </p:sp>
    </p:spTree>
    <p:extLst>
      <p:ext uri="{BB962C8B-B14F-4D97-AF65-F5344CB8AC3E}">
        <p14:creationId xmlns:p14="http://schemas.microsoft.com/office/powerpoint/2010/main" val="1615642747"/>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728097"/>
            <a:ext cx="8077200" cy="4324261"/>
          </a:xfrm>
          <a:prstGeom prst="rect">
            <a:avLst/>
          </a:prstGeom>
        </p:spPr>
        <p:txBody>
          <a:bodyPr wrap="square">
            <a:spAutoFit/>
          </a:bodyPr>
          <a:lstStyle/>
          <a:p>
            <a:pPr marL="800100" lvl="1" indent="-342900">
              <a:buFont typeface="Arial" pitchFamily="34" charset="0"/>
              <a:buChar char="•"/>
            </a:pPr>
            <a:r>
              <a:rPr lang="en-US" sz="2500" dirty="0" smtClean="0"/>
              <a:t>Discuss a </a:t>
            </a:r>
            <a:r>
              <a:rPr lang="en-US" sz="2500" dirty="0"/>
              <a:t>document that </a:t>
            </a:r>
            <a:r>
              <a:rPr lang="en-US" sz="2500" dirty="0" smtClean="0"/>
              <a:t>you </a:t>
            </a:r>
            <a:r>
              <a:rPr lang="en-US" sz="2500" dirty="0"/>
              <a:t>would like to see and </a:t>
            </a:r>
            <a:r>
              <a:rPr lang="en-US" sz="2500" b="1" u="sng" dirty="0" smtClean="0"/>
              <a:t>WHY</a:t>
            </a:r>
            <a:endParaRPr lang="en-US" sz="2500" b="1" u="sng" dirty="0"/>
          </a:p>
          <a:p>
            <a:pPr lvl="2"/>
            <a:r>
              <a:rPr lang="en-US" sz="2500" dirty="0" smtClean="0"/>
              <a:t>- At least 1 </a:t>
            </a:r>
            <a:r>
              <a:rPr lang="en-US" sz="2500" dirty="0"/>
              <a:t>per </a:t>
            </a:r>
            <a:r>
              <a:rPr lang="en-US" sz="2500" dirty="0" smtClean="0"/>
              <a:t>paragraph</a:t>
            </a:r>
            <a:endParaRPr lang="en-US" sz="2500" dirty="0"/>
          </a:p>
          <a:p>
            <a:pPr lvl="2"/>
            <a:r>
              <a:rPr lang="en-US" sz="2500" dirty="0" smtClean="0"/>
              <a:t>- The additional document should be something that illustrates a perspective, point of view, or issue that is not represented in the document</a:t>
            </a:r>
            <a:endParaRPr lang="en-US" sz="2500" dirty="0"/>
          </a:p>
          <a:p>
            <a:endParaRPr lang="en-US" sz="2500" dirty="0" smtClean="0"/>
          </a:p>
          <a:p>
            <a:pPr marL="800100" lvl="1" indent="-342900">
              <a:buFont typeface="Arial" pitchFamily="34" charset="0"/>
              <a:buChar char="•"/>
            </a:pPr>
            <a:r>
              <a:rPr lang="en-US" sz="2500" dirty="0" smtClean="0"/>
              <a:t>Doesn’t </a:t>
            </a:r>
            <a:r>
              <a:rPr lang="en-US" sz="2500" dirty="0"/>
              <a:t>have to be a document that DOES exist . . . has to be one that COULD exist. </a:t>
            </a:r>
            <a:endParaRPr lang="en-US" sz="2500" dirty="0" smtClean="0"/>
          </a:p>
          <a:p>
            <a:endParaRPr lang="en-US" sz="2500" dirty="0"/>
          </a:p>
          <a:p>
            <a:pPr marL="800100" lvl="1" indent="-342900">
              <a:buFont typeface="Arial" pitchFamily="34" charset="0"/>
              <a:buChar char="•"/>
            </a:pPr>
            <a:r>
              <a:rPr lang="en-US" sz="2500" dirty="0" smtClean="0"/>
              <a:t>Students get </a:t>
            </a:r>
            <a:r>
              <a:rPr lang="en-US" sz="2500" dirty="0"/>
              <a:t>credit for the </a:t>
            </a:r>
            <a:r>
              <a:rPr lang="en-US" sz="2500" dirty="0" smtClean="0"/>
              <a:t>WHY</a:t>
            </a:r>
            <a:endParaRPr lang="en-US" sz="2500" dirty="0"/>
          </a:p>
        </p:txBody>
      </p:sp>
      <p:sp>
        <p:nvSpPr>
          <p:cNvPr id="3" name="TextBox 2"/>
          <p:cNvSpPr txBox="1"/>
          <p:nvPr/>
        </p:nvSpPr>
        <p:spPr>
          <a:xfrm>
            <a:off x="2112833" y="609600"/>
            <a:ext cx="4918334" cy="707886"/>
          </a:xfrm>
          <a:prstGeom prst="rect">
            <a:avLst/>
          </a:prstGeom>
          <a:noFill/>
        </p:spPr>
        <p:txBody>
          <a:bodyPr wrap="none" rtlCol="0">
            <a:spAutoFit/>
          </a:bodyPr>
          <a:lstStyle/>
          <a:p>
            <a:r>
              <a:rPr lang="en-US" sz="4000" dirty="0" smtClean="0">
                <a:solidFill>
                  <a:schemeClr val="tx2"/>
                </a:solidFill>
              </a:rPr>
              <a:t>Additional Document</a:t>
            </a:r>
            <a:endParaRPr lang="en-US" sz="4000" dirty="0">
              <a:solidFill>
                <a:schemeClr val="tx2"/>
              </a:solidFill>
            </a:endParaRPr>
          </a:p>
        </p:txBody>
      </p:sp>
    </p:spTree>
    <p:extLst>
      <p:ext uri="{BB962C8B-B14F-4D97-AF65-F5344CB8AC3E}">
        <p14:creationId xmlns:p14="http://schemas.microsoft.com/office/powerpoint/2010/main" val="420104723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728097"/>
            <a:ext cx="8077200" cy="3785652"/>
          </a:xfrm>
          <a:prstGeom prst="rect">
            <a:avLst/>
          </a:prstGeom>
        </p:spPr>
        <p:txBody>
          <a:bodyPr wrap="square">
            <a:spAutoFit/>
          </a:bodyPr>
          <a:lstStyle/>
          <a:p>
            <a:pPr marL="800100" lvl="1" indent="-342900">
              <a:buFont typeface="Arial" pitchFamily="34" charset="0"/>
              <a:buChar char="•"/>
            </a:pPr>
            <a:r>
              <a:rPr lang="en-US" sz="3000" dirty="0" smtClean="0"/>
              <a:t>Call for an Additional Document</a:t>
            </a:r>
          </a:p>
          <a:p>
            <a:pPr marL="1257300" lvl="2" indent="-342900">
              <a:buFont typeface="Arial" pitchFamily="34" charset="0"/>
              <a:buChar char="•"/>
            </a:pPr>
            <a:r>
              <a:rPr lang="en-US" sz="3000" dirty="0" smtClean="0"/>
              <a:t>An additional document that would </a:t>
            </a:r>
            <a:r>
              <a:rPr lang="en-US" sz="3000" u="sng" dirty="0" smtClean="0"/>
              <a:t>_____(use the phrase)_______ </a:t>
            </a:r>
            <a:r>
              <a:rPr lang="en-US" sz="3000" dirty="0" smtClean="0"/>
              <a:t>would be _______.</a:t>
            </a:r>
          </a:p>
          <a:p>
            <a:pPr marL="1257300" lvl="2" indent="-342900">
              <a:buFont typeface="Arial" pitchFamily="34" charset="0"/>
              <a:buChar char="•"/>
            </a:pPr>
            <a:endParaRPr lang="en-US" sz="3000" dirty="0" smtClean="0"/>
          </a:p>
          <a:p>
            <a:pPr marL="800100" lvl="1" indent="-342900">
              <a:buFont typeface="Arial" pitchFamily="34" charset="0"/>
              <a:buChar char="•"/>
            </a:pPr>
            <a:r>
              <a:rPr lang="en-US" sz="3000" dirty="0" smtClean="0"/>
              <a:t>WHY? (This </a:t>
            </a:r>
            <a:r>
              <a:rPr lang="en-US" sz="3000" b="1" dirty="0" smtClean="0"/>
              <a:t>must</a:t>
            </a:r>
            <a:r>
              <a:rPr lang="en-US" sz="3000" dirty="0" smtClean="0"/>
              <a:t> help you learn more, and satisfy the prompt.)</a:t>
            </a:r>
          </a:p>
          <a:p>
            <a:pPr marL="1257300" lvl="2" indent="-342900">
              <a:buFont typeface="Arial" pitchFamily="34" charset="0"/>
              <a:buChar char="•"/>
            </a:pPr>
            <a:r>
              <a:rPr lang="en-US" sz="3000" dirty="0" smtClean="0"/>
              <a:t>This would reveal/show _________. </a:t>
            </a:r>
            <a:endParaRPr lang="en-US" sz="3000" dirty="0"/>
          </a:p>
        </p:txBody>
      </p:sp>
      <p:sp>
        <p:nvSpPr>
          <p:cNvPr id="3" name="TextBox 2"/>
          <p:cNvSpPr txBox="1"/>
          <p:nvPr/>
        </p:nvSpPr>
        <p:spPr>
          <a:xfrm>
            <a:off x="2112833" y="609600"/>
            <a:ext cx="4918334" cy="707886"/>
          </a:xfrm>
          <a:prstGeom prst="rect">
            <a:avLst/>
          </a:prstGeom>
          <a:noFill/>
        </p:spPr>
        <p:txBody>
          <a:bodyPr wrap="none" rtlCol="0">
            <a:spAutoFit/>
          </a:bodyPr>
          <a:lstStyle/>
          <a:p>
            <a:r>
              <a:rPr lang="en-US" sz="4000" dirty="0" smtClean="0">
                <a:solidFill>
                  <a:schemeClr val="tx2"/>
                </a:solidFill>
              </a:rPr>
              <a:t>Additional Document</a:t>
            </a:r>
            <a:endParaRPr lang="en-US" sz="4000" dirty="0">
              <a:solidFill>
                <a:schemeClr val="tx2"/>
              </a:solidFill>
            </a:endParaRPr>
          </a:p>
        </p:txBody>
      </p:sp>
    </p:spTree>
    <p:extLst>
      <p:ext uri="{BB962C8B-B14F-4D97-AF65-F5344CB8AC3E}">
        <p14:creationId xmlns:p14="http://schemas.microsoft.com/office/powerpoint/2010/main" val="325565991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81200" y="685800"/>
            <a:ext cx="4967642" cy="553998"/>
          </a:xfrm>
          <a:prstGeom prst="rect">
            <a:avLst/>
          </a:prstGeom>
          <a:noFill/>
        </p:spPr>
        <p:txBody>
          <a:bodyPr wrap="none" rtlCol="0">
            <a:spAutoFit/>
          </a:bodyPr>
          <a:lstStyle/>
          <a:p>
            <a:r>
              <a:rPr lang="en-US" sz="3000" dirty="0" smtClean="0">
                <a:solidFill>
                  <a:schemeClr val="tx2"/>
                </a:solidFill>
              </a:rPr>
              <a:t>Practice Additional Sources:</a:t>
            </a:r>
          </a:p>
        </p:txBody>
      </p:sp>
      <p:sp>
        <p:nvSpPr>
          <p:cNvPr id="3" name="TextBox 2"/>
          <p:cNvSpPr txBox="1"/>
          <p:nvPr/>
        </p:nvSpPr>
        <p:spPr>
          <a:xfrm>
            <a:off x="685800" y="2057400"/>
            <a:ext cx="1771639" cy="446276"/>
          </a:xfrm>
          <a:prstGeom prst="rect">
            <a:avLst/>
          </a:prstGeom>
          <a:noFill/>
        </p:spPr>
        <p:txBody>
          <a:bodyPr wrap="none" rtlCol="0">
            <a:spAutoFit/>
          </a:bodyPr>
          <a:lstStyle/>
          <a:p>
            <a:r>
              <a:rPr lang="en-US" sz="2300" dirty="0" smtClean="0"/>
              <a:t>Document 1</a:t>
            </a:r>
            <a:endParaRPr lang="en-US" sz="2300" dirty="0"/>
          </a:p>
        </p:txBody>
      </p:sp>
      <p:sp>
        <p:nvSpPr>
          <p:cNvPr id="6" name="TextBox 5"/>
          <p:cNvSpPr txBox="1"/>
          <p:nvPr/>
        </p:nvSpPr>
        <p:spPr>
          <a:xfrm>
            <a:off x="4212337" y="1572652"/>
            <a:ext cx="4571999" cy="1862048"/>
          </a:xfrm>
          <a:prstGeom prst="rect">
            <a:avLst/>
          </a:prstGeom>
          <a:noFill/>
        </p:spPr>
        <p:txBody>
          <a:bodyPr wrap="square" rtlCol="0">
            <a:spAutoFit/>
          </a:bodyPr>
          <a:lstStyle/>
          <a:p>
            <a:r>
              <a:rPr lang="en-US" sz="2300" dirty="0" smtClean="0"/>
              <a:t>An Olympic athlete competing in the 1892 games; did this person view the Olympics in the way that it was envisioned by de Coubertin?</a:t>
            </a:r>
            <a:endParaRPr lang="en-US" sz="2300" dirty="0"/>
          </a:p>
        </p:txBody>
      </p:sp>
      <p:sp>
        <p:nvSpPr>
          <p:cNvPr id="7" name="TextBox 6"/>
          <p:cNvSpPr txBox="1"/>
          <p:nvPr/>
        </p:nvSpPr>
        <p:spPr>
          <a:xfrm>
            <a:off x="978409" y="3810000"/>
            <a:ext cx="7620000" cy="2800767"/>
          </a:xfrm>
          <a:prstGeom prst="rect">
            <a:avLst/>
          </a:prstGeom>
          <a:noFill/>
        </p:spPr>
        <p:txBody>
          <a:bodyPr wrap="square" rtlCol="0">
            <a:spAutoFit/>
          </a:bodyPr>
          <a:lstStyle/>
          <a:p>
            <a:r>
              <a:rPr lang="en-US" sz="2200" dirty="0" smtClean="0"/>
              <a:t>An additional document that would help me learn more about factors that shaped the modern Olympic movement would be an article detailing the perspective of an Olympic athlete who competed in the 1892 games.  This document could show us if this athlete viewed the Olympics in the way that they were envisioned by de Coubertin, thus revealing if de </a:t>
            </a:r>
            <a:r>
              <a:rPr lang="en-US" sz="2200" dirty="0" err="1" smtClean="0"/>
              <a:t>Coubertain’s</a:t>
            </a:r>
            <a:r>
              <a:rPr lang="en-US" sz="2200" dirty="0" smtClean="0"/>
              <a:t> dreams of political utopia were shared by others.</a:t>
            </a:r>
            <a:endParaRPr lang="en-US" sz="2200" dirty="0"/>
          </a:p>
        </p:txBody>
      </p:sp>
    </p:spTree>
    <p:extLst>
      <p:ext uri="{BB962C8B-B14F-4D97-AF65-F5344CB8AC3E}">
        <p14:creationId xmlns:p14="http://schemas.microsoft.com/office/powerpoint/2010/main" val="92956559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81200" y="685800"/>
            <a:ext cx="4967642" cy="553998"/>
          </a:xfrm>
          <a:prstGeom prst="rect">
            <a:avLst/>
          </a:prstGeom>
          <a:noFill/>
        </p:spPr>
        <p:txBody>
          <a:bodyPr wrap="none" rtlCol="0">
            <a:spAutoFit/>
          </a:bodyPr>
          <a:lstStyle/>
          <a:p>
            <a:r>
              <a:rPr lang="en-US" sz="3000" dirty="0" smtClean="0">
                <a:solidFill>
                  <a:schemeClr val="tx2"/>
                </a:solidFill>
              </a:rPr>
              <a:t>Practice Additional Sources:</a:t>
            </a:r>
          </a:p>
        </p:txBody>
      </p:sp>
      <p:sp>
        <p:nvSpPr>
          <p:cNvPr id="3" name="TextBox 2"/>
          <p:cNvSpPr txBox="1"/>
          <p:nvPr/>
        </p:nvSpPr>
        <p:spPr>
          <a:xfrm>
            <a:off x="685800" y="2057400"/>
            <a:ext cx="1771639" cy="446276"/>
          </a:xfrm>
          <a:prstGeom prst="rect">
            <a:avLst/>
          </a:prstGeom>
          <a:noFill/>
        </p:spPr>
        <p:txBody>
          <a:bodyPr wrap="none" rtlCol="0">
            <a:spAutoFit/>
          </a:bodyPr>
          <a:lstStyle/>
          <a:p>
            <a:r>
              <a:rPr lang="en-US" sz="2300" dirty="0"/>
              <a:t>Document 8</a:t>
            </a:r>
          </a:p>
        </p:txBody>
      </p:sp>
      <p:sp>
        <p:nvSpPr>
          <p:cNvPr id="6" name="TextBox 5"/>
          <p:cNvSpPr txBox="1"/>
          <p:nvPr/>
        </p:nvSpPr>
        <p:spPr>
          <a:xfrm>
            <a:off x="4212337" y="1572652"/>
            <a:ext cx="4571999" cy="1862048"/>
          </a:xfrm>
          <a:prstGeom prst="rect">
            <a:avLst/>
          </a:prstGeom>
          <a:noFill/>
        </p:spPr>
        <p:txBody>
          <a:bodyPr wrap="square" rtlCol="0">
            <a:spAutoFit/>
          </a:bodyPr>
          <a:lstStyle/>
          <a:p>
            <a:r>
              <a:rPr lang="en-US" sz="2300" dirty="0"/>
              <a:t>A male Olympic competitor and peer of  </a:t>
            </a:r>
            <a:r>
              <a:rPr lang="en-US" sz="2300" dirty="0" err="1"/>
              <a:t>Boulmerka</a:t>
            </a:r>
            <a:r>
              <a:rPr lang="en-US" sz="2300" dirty="0"/>
              <a:t>; what he feels about </a:t>
            </a:r>
            <a:r>
              <a:rPr lang="en-US" sz="2300" dirty="0" err="1"/>
              <a:t>Boulmerka</a:t>
            </a:r>
            <a:r>
              <a:rPr lang="en-US" sz="2300" dirty="0"/>
              <a:t>; did the Olympics achieve the gender equality they strove towards?</a:t>
            </a:r>
          </a:p>
        </p:txBody>
      </p:sp>
      <p:sp>
        <p:nvSpPr>
          <p:cNvPr id="7" name="TextBox 6"/>
          <p:cNvSpPr txBox="1"/>
          <p:nvPr/>
        </p:nvSpPr>
        <p:spPr>
          <a:xfrm>
            <a:off x="978409" y="3810000"/>
            <a:ext cx="7620000" cy="2800767"/>
          </a:xfrm>
          <a:prstGeom prst="rect">
            <a:avLst/>
          </a:prstGeom>
          <a:noFill/>
        </p:spPr>
        <p:txBody>
          <a:bodyPr wrap="square" rtlCol="0">
            <a:spAutoFit/>
          </a:bodyPr>
          <a:lstStyle/>
          <a:p>
            <a:r>
              <a:rPr lang="en-US" sz="2200" dirty="0" smtClean="0"/>
              <a:t>An additional document that would help me learn more about factors that shaped the modern Olympic movement would be an article with the perspective of a male Olympic athlete who competed in the games</a:t>
            </a:r>
            <a:r>
              <a:rPr lang="en-US" sz="2200" dirty="0"/>
              <a:t> </a:t>
            </a:r>
            <a:r>
              <a:rPr lang="en-US" sz="2200" dirty="0" smtClean="0"/>
              <a:t>with </a:t>
            </a:r>
            <a:r>
              <a:rPr lang="en-US" sz="2200" dirty="0" err="1" smtClean="0"/>
              <a:t>Boulmerka</a:t>
            </a:r>
            <a:r>
              <a:rPr lang="en-US" sz="2200" dirty="0" smtClean="0"/>
              <a:t>.  This document could show us what this athlete felt about </a:t>
            </a:r>
            <a:r>
              <a:rPr lang="en-US" sz="2200" dirty="0" err="1" smtClean="0"/>
              <a:t>Boulmerka</a:t>
            </a:r>
            <a:r>
              <a:rPr lang="en-US" sz="2200" dirty="0" smtClean="0"/>
              <a:t> (and other women) competing, and would indicate whether or not the Olympics achieved the gender equality they were working towards.</a:t>
            </a:r>
            <a:endParaRPr lang="en-US" sz="2200" dirty="0"/>
          </a:p>
        </p:txBody>
      </p:sp>
    </p:spTree>
    <p:extLst>
      <p:ext uri="{BB962C8B-B14F-4D97-AF65-F5344CB8AC3E}">
        <p14:creationId xmlns:p14="http://schemas.microsoft.com/office/powerpoint/2010/main" val="82037578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8213" y="2299301"/>
            <a:ext cx="4918205" cy="1877437"/>
          </a:xfrm>
          <a:prstGeom prst="rect">
            <a:avLst/>
          </a:prstGeom>
          <a:noFill/>
        </p:spPr>
        <p:txBody>
          <a:bodyPr wrap="none" rtlCol="0">
            <a:spAutoFit/>
          </a:bodyPr>
          <a:lstStyle/>
          <a:p>
            <a:pPr algn="ctr"/>
            <a:r>
              <a:rPr lang="en-US" sz="3400" dirty="0" smtClean="0">
                <a:solidFill>
                  <a:schemeClr val="tx2"/>
                </a:solidFill>
              </a:rPr>
              <a:t>DBQ Rubric Handout</a:t>
            </a:r>
          </a:p>
          <a:p>
            <a:pPr algn="ctr"/>
            <a:endParaRPr lang="en-US" sz="3400" dirty="0"/>
          </a:p>
          <a:p>
            <a:pPr marL="457200" indent="-457200" algn="ctr">
              <a:buAutoNum type="arabicParenR"/>
            </a:pPr>
            <a:r>
              <a:rPr lang="en-US" sz="2400" dirty="0" smtClean="0"/>
              <a:t>What does the AP require I do?</a:t>
            </a:r>
          </a:p>
          <a:p>
            <a:pPr marL="457200" indent="-457200" algn="ctr">
              <a:buAutoNum type="arabicParenR"/>
            </a:pPr>
            <a:r>
              <a:rPr lang="en-US" sz="2400" dirty="0" smtClean="0"/>
              <a:t>What must I do for this class?</a:t>
            </a:r>
          </a:p>
        </p:txBody>
      </p:sp>
    </p:spTree>
    <p:extLst>
      <p:ext uri="{BB962C8B-B14F-4D97-AF65-F5344CB8AC3E}">
        <p14:creationId xmlns:p14="http://schemas.microsoft.com/office/powerpoint/2010/main" val="143543984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64" y="1524000"/>
            <a:ext cx="8917762" cy="4585871"/>
          </a:xfrm>
          <a:prstGeom prst="rect">
            <a:avLst/>
          </a:prstGeom>
          <a:noFill/>
        </p:spPr>
        <p:txBody>
          <a:bodyPr wrap="none" rtlCol="0">
            <a:spAutoFit/>
          </a:bodyPr>
          <a:lstStyle/>
          <a:p>
            <a:pPr algn="ctr"/>
            <a:r>
              <a:rPr lang="en-US" sz="2800" b="1" u="sng" dirty="0" smtClean="0">
                <a:solidFill>
                  <a:schemeClr val="tx2"/>
                </a:solidFill>
              </a:rPr>
              <a:t>Wednesday, August 21</a:t>
            </a:r>
            <a:r>
              <a:rPr lang="en-US" sz="2800" b="1" u="sng" baseline="30000" dirty="0" smtClean="0">
                <a:solidFill>
                  <a:schemeClr val="tx2"/>
                </a:solidFill>
              </a:rPr>
              <a:t>st</a:t>
            </a:r>
            <a:r>
              <a:rPr lang="en-US" sz="2800" b="1" u="sng" dirty="0" smtClean="0">
                <a:solidFill>
                  <a:schemeClr val="tx2"/>
                </a:solidFill>
              </a:rPr>
              <a:t> – 2008 DBQ due</a:t>
            </a:r>
          </a:p>
          <a:p>
            <a:endParaRPr lang="en-US" sz="2800" dirty="0"/>
          </a:p>
          <a:p>
            <a:r>
              <a:rPr lang="en-US" sz="2800" dirty="0" smtClean="0"/>
              <a:t>	Write it at home and annotate the following parts:</a:t>
            </a:r>
          </a:p>
          <a:p>
            <a:endParaRPr lang="en-US" sz="2800" dirty="0"/>
          </a:p>
          <a:p>
            <a:pPr marL="342900" indent="-342900">
              <a:buAutoNum type="arabicParenR"/>
            </a:pPr>
            <a:r>
              <a:rPr lang="en-US" sz="2800" dirty="0" smtClean="0"/>
              <a:t>Thesis – </a:t>
            </a:r>
            <a:r>
              <a:rPr lang="en-US" sz="2800" b="1" dirty="0" smtClean="0"/>
              <a:t>bold</a:t>
            </a:r>
            <a:endParaRPr lang="en-US" sz="2800" dirty="0" smtClean="0"/>
          </a:p>
          <a:p>
            <a:pPr marL="342900" indent="-342900">
              <a:buAutoNum type="arabicParenR"/>
            </a:pPr>
            <a:r>
              <a:rPr lang="en-US" sz="2800" dirty="0" smtClean="0"/>
              <a:t>Groups – </a:t>
            </a:r>
            <a:r>
              <a:rPr lang="en-US" sz="2800" u="sng" dirty="0" smtClean="0"/>
              <a:t>underline</a:t>
            </a:r>
          </a:p>
          <a:p>
            <a:pPr marL="342900" indent="-342900">
              <a:buAutoNum type="arabicParenR"/>
            </a:pPr>
            <a:r>
              <a:rPr lang="en-US" sz="2800" dirty="0" smtClean="0"/>
              <a:t>POV – </a:t>
            </a:r>
            <a:r>
              <a:rPr lang="en-US" sz="2800" i="1" dirty="0" smtClean="0"/>
              <a:t>italicize</a:t>
            </a:r>
            <a:endParaRPr lang="en-US" sz="2800" dirty="0" smtClean="0"/>
          </a:p>
          <a:p>
            <a:pPr marL="342900" indent="-342900">
              <a:buAutoNum type="arabicParenR"/>
            </a:pPr>
            <a:r>
              <a:rPr lang="en-US" sz="2800" dirty="0" smtClean="0"/>
              <a:t>Additional document - </a:t>
            </a:r>
            <a:r>
              <a:rPr lang="en-US" sz="4000" dirty="0" smtClean="0">
                <a:latin typeface="Comic Sans MS" pitchFamily="66" charset="0"/>
              </a:rPr>
              <a:t>different font/size</a:t>
            </a:r>
          </a:p>
          <a:p>
            <a:pPr marL="342900" indent="-342900">
              <a:buAutoNum type="arabicParenR"/>
            </a:pPr>
            <a:r>
              <a:rPr lang="en-US" sz="2800" dirty="0" smtClean="0"/>
              <a:t>DBQ documents – in text citation (doc 8)</a:t>
            </a:r>
          </a:p>
          <a:p>
            <a:pPr marL="342900" indent="-342900">
              <a:buAutoNum type="arabicParenR"/>
            </a:pPr>
            <a:endParaRPr lang="en-US" sz="2800" dirty="0"/>
          </a:p>
        </p:txBody>
      </p:sp>
    </p:spTree>
    <p:extLst>
      <p:ext uri="{BB962C8B-B14F-4D97-AF65-F5344CB8AC3E}">
        <p14:creationId xmlns:p14="http://schemas.microsoft.com/office/powerpoint/2010/main" val="42249253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315200" cy="1154097"/>
          </a:xfrm>
        </p:spPr>
        <p:txBody>
          <a:bodyPr/>
          <a:lstStyle/>
          <a:p>
            <a:r>
              <a:rPr lang="en-US" dirty="0" smtClean="0"/>
              <a:t>2003</a:t>
            </a:r>
            <a:endParaRPr lang="en-US" dirty="0"/>
          </a:p>
        </p:txBody>
      </p:sp>
      <p:sp>
        <p:nvSpPr>
          <p:cNvPr id="3" name="Content Placeholder 2"/>
          <p:cNvSpPr>
            <a:spLocks noGrp="1"/>
          </p:cNvSpPr>
          <p:nvPr>
            <p:ph idx="1"/>
          </p:nvPr>
        </p:nvSpPr>
        <p:spPr>
          <a:xfrm>
            <a:off x="990600" y="1828800"/>
            <a:ext cx="7315200" cy="3539527"/>
          </a:xfrm>
        </p:spPr>
        <p:txBody>
          <a:bodyPr>
            <a:normAutofit fontScale="92500" lnSpcReduction="20000"/>
          </a:bodyPr>
          <a:lstStyle/>
          <a:p>
            <a:r>
              <a:rPr lang="en-US" sz="3000" dirty="0" smtClean="0"/>
              <a:t>Using the documents, analyze the main features, including causes and consequences, of the system of indentured servitude that developed as part of global economic changes during the nineteenth and into the twentieth centuries.  What additional kind of documents would help assess the historical significance of indentured servitude in this period?</a:t>
            </a:r>
            <a:endParaRPr lang="en-US" sz="3000" dirty="0"/>
          </a:p>
        </p:txBody>
      </p:sp>
    </p:spTree>
    <p:extLst>
      <p:ext uri="{BB962C8B-B14F-4D97-AF65-F5344CB8AC3E}">
        <p14:creationId xmlns:p14="http://schemas.microsoft.com/office/powerpoint/2010/main" val="11174986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315200" cy="1154097"/>
          </a:xfrm>
        </p:spPr>
        <p:txBody>
          <a:bodyPr/>
          <a:lstStyle/>
          <a:p>
            <a:r>
              <a:rPr lang="en-US" dirty="0" smtClean="0"/>
              <a:t>2003</a:t>
            </a:r>
            <a:endParaRPr lang="en-US" dirty="0"/>
          </a:p>
        </p:txBody>
      </p:sp>
      <p:sp>
        <p:nvSpPr>
          <p:cNvPr id="3" name="Content Placeholder 2"/>
          <p:cNvSpPr>
            <a:spLocks noGrp="1"/>
          </p:cNvSpPr>
          <p:nvPr>
            <p:ph idx="1"/>
          </p:nvPr>
        </p:nvSpPr>
        <p:spPr>
          <a:xfrm>
            <a:off x="990600" y="1828800"/>
            <a:ext cx="7315200" cy="3539527"/>
          </a:xfrm>
        </p:spPr>
        <p:txBody>
          <a:bodyPr>
            <a:normAutofit fontScale="92500" lnSpcReduction="20000"/>
          </a:bodyPr>
          <a:lstStyle/>
          <a:p>
            <a:r>
              <a:rPr lang="en-US" sz="3000" dirty="0" smtClean="0"/>
              <a:t>Using the documents, analyze the main </a:t>
            </a:r>
            <a:r>
              <a:rPr lang="en-US" sz="3000" b="1" u="sng" dirty="0" smtClean="0">
                <a:solidFill>
                  <a:srgbClr val="FF0000"/>
                </a:solidFill>
              </a:rPr>
              <a:t>features</a:t>
            </a:r>
            <a:r>
              <a:rPr lang="en-US" sz="3000" dirty="0" smtClean="0"/>
              <a:t>, including causes and consequences, </a:t>
            </a:r>
            <a:r>
              <a:rPr lang="en-US" sz="3000" b="1" u="sng" dirty="0" smtClean="0">
                <a:solidFill>
                  <a:srgbClr val="FF0000"/>
                </a:solidFill>
              </a:rPr>
              <a:t>of the system of indentured servitude </a:t>
            </a:r>
            <a:r>
              <a:rPr lang="en-US" sz="3000" dirty="0" smtClean="0"/>
              <a:t>that developed as part of global economic changes during the nineteenth and into the twentieth centuries.  What additional kind of documents would help assess the historical significance of indentured servitude in this period?</a:t>
            </a:r>
            <a:endParaRPr lang="en-US" sz="3000" dirty="0"/>
          </a:p>
        </p:txBody>
      </p:sp>
    </p:spTree>
    <p:extLst>
      <p:ext uri="{BB962C8B-B14F-4D97-AF65-F5344CB8AC3E}">
        <p14:creationId xmlns:p14="http://schemas.microsoft.com/office/powerpoint/2010/main" val="203523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533400"/>
            <a:ext cx="7315200" cy="1154097"/>
          </a:xfrm>
        </p:spPr>
        <p:txBody>
          <a:bodyPr/>
          <a:lstStyle/>
          <a:p>
            <a:r>
              <a:rPr lang="en-US" dirty="0" smtClean="0"/>
              <a:t>2004</a:t>
            </a:r>
            <a:endParaRPr lang="en-US" dirty="0"/>
          </a:p>
        </p:txBody>
      </p:sp>
      <p:sp>
        <p:nvSpPr>
          <p:cNvPr id="3" name="Content Placeholder 2"/>
          <p:cNvSpPr>
            <a:spLocks noGrp="1"/>
          </p:cNvSpPr>
          <p:nvPr>
            <p:ph idx="1"/>
          </p:nvPr>
        </p:nvSpPr>
        <p:spPr>
          <a:xfrm>
            <a:off x="914400" y="1752600"/>
            <a:ext cx="7315200" cy="3539527"/>
          </a:xfrm>
        </p:spPr>
        <p:txBody>
          <a:bodyPr>
            <a:normAutofit lnSpcReduction="10000"/>
          </a:bodyPr>
          <a:lstStyle/>
          <a:p>
            <a:r>
              <a:rPr lang="en-US" sz="3500" dirty="0" smtClean="0"/>
              <a:t>Based on the following documents, analyze the responses to the spread of Buddhism in China.  What additional kind of </a:t>
            </a:r>
            <a:r>
              <a:rPr lang="en-US" sz="3500" dirty="0" err="1" smtClean="0"/>
              <a:t>document(s</a:t>
            </a:r>
            <a:r>
              <a:rPr lang="en-US" sz="3500" dirty="0" smtClean="0"/>
              <a:t>) would you need to evaluate the extent of Buddhism appeal in China?</a:t>
            </a:r>
            <a:endParaRPr lang="en-US" sz="3500" dirty="0"/>
          </a:p>
        </p:txBody>
      </p:sp>
    </p:spTree>
    <p:extLst>
      <p:ext uri="{BB962C8B-B14F-4D97-AF65-F5344CB8AC3E}">
        <p14:creationId xmlns:p14="http://schemas.microsoft.com/office/powerpoint/2010/main" val="87920605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4317</TotalTime>
  <Words>3354</Words>
  <Application>Microsoft Office PowerPoint</Application>
  <PresentationFormat>On-screen Show (4:3)</PresentationFormat>
  <Paragraphs>345</Paragraphs>
  <Slides>67</Slides>
  <Notes>1</Notes>
  <HiddenSlides>0</HiddenSlides>
  <MMClips>0</MMClips>
  <ScaleCrop>false</ScaleCrop>
  <HeadingPairs>
    <vt:vector size="4" baseType="variant">
      <vt:variant>
        <vt:lpstr>Theme</vt:lpstr>
      </vt:variant>
      <vt:variant>
        <vt:i4>1</vt:i4>
      </vt:variant>
      <vt:variant>
        <vt:lpstr>Slide Titles</vt:lpstr>
      </vt:variant>
      <vt:variant>
        <vt:i4>67</vt:i4>
      </vt:variant>
    </vt:vector>
  </HeadingPairs>
  <TitlesOfParts>
    <vt:vector size="68" baseType="lpstr">
      <vt:lpstr>Perspective</vt:lpstr>
      <vt:lpstr>The DBQ</vt:lpstr>
      <vt:lpstr>PowerPoint Presentation</vt:lpstr>
      <vt:lpstr>PowerPoint Presentation</vt:lpstr>
      <vt:lpstr>PowerPoint Presentation</vt:lpstr>
      <vt:lpstr>DBQs: Find the Key Phrase</vt:lpstr>
      <vt:lpstr>2002</vt:lpstr>
      <vt:lpstr>2003</vt:lpstr>
      <vt:lpstr>2003</vt:lpstr>
      <vt:lpstr>2004</vt:lpstr>
      <vt:lpstr>2004</vt:lpstr>
      <vt:lpstr>2005</vt:lpstr>
      <vt:lpstr>2005</vt:lpstr>
      <vt:lpstr>2006</vt:lpstr>
      <vt:lpstr>2006</vt:lpstr>
      <vt:lpstr>2007</vt:lpstr>
      <vt:lpstr>2007</vt:lpstr>
      <vt:lpstr>2008</vt:lpstr>
      <vt:lpstr>2008</vt:lpstr>
      <vt:lpstr>2009</vt:lpstr>
      <vt:lpstr>2009</vt:lpstr>
      <vt:lpstr>2010</vt:lpstr>
      <vt:lpstr>2010</vt:lpstr>
      <vt:lpstr>2011</vt:lpstr>
      <vt:lpstr>2011</vt:lpstr>
      <vt:lpstr>2012</vt:lpstr>
      <vt:lpstr>2012</vt:lpstr>
      <vt:lpstr>2013</vt:lpstr>
      <vt:lpstr>2013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Whitney</dc:creator>
  <cp:lastModifiedBy>admin</cp:lastModifiedBy>
  <cp:revision>225</cp:revision>
  <dcterms:created xsi:type="dcterms:W3CDTF">2012-08-13T02:19:18Z</dcterms:created>
  <dcterms:modified xsi:type="dcterms:W3CDTF">2013-11-01T17:54:23Z</dcterms:modified>
</cp:coreProperties>
</file>