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323" r:id="rId3"/>
    <p:sldId id="310" r:id="rId4"/>
    <p:sldId id="259" r:id="rId5"/>
    <p:sldId id="312" r:id="rId6"/>
    <p:sldId id="313" r:id="rId7"/>
    <p:sldId id="314" r:id="rId8"/>
    <p:sldId id="315" r:id="rId9"/>
    <p:sldId id="316" r:id="rId10"/>
    <p:sldId id="317" r:id="rId11"/>
    <p:sldId id="318" r:id="rId12"/>
    <p:sldId id="319" r:id="rId13"/>
    <p:sldId id="320" r:id="rId14"/>
    <p:sldId id="321" r:id="rId15"/>
    <p:sldId id="330" r:id="rId16"/>
    <p:sldId id="327" r:id="rId17"/>
    <p:sldId id="311" r:id="rId18"/>
    <p:sldId id="309" r:id="rId19"/>
    <p:sldId id="326" r:id="rId20"/>
    <p:sldId id="274" r:id="rId21"/>
    <p:sldId id="325" r:id="rId22"/>
    <p:sldId id="328" r:id="rId23"/>
    <p:sldId id="332" r:id="rId24"/>
    <p:sldId id="336" r:id="rId25"/>
    <p:sldId id="338" r:id="rId26"/>
    <p:sldId id="333" r:id="rId27"/>
    <p:sldId id="337" r:id="rId28"/>
    <p:sldId id="339" r:id="rId29"/>
    <p:sldId id="282" r:id="rId30"/>
    <p:sldId id="342" r:id="rId31"/>
    <p:sldId id="341" r:id="rId32"/>
    <p:sldId id="334" r:id="rId33"/>
    <p:sldId id="335" r:id="rId34"/>
    <p:sldId id="30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734" y="-5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A429C-2B0F-4175-ABE1-F65FF101DABD}" type="datetimeFigureOut">
              <a:rPr lang="en-US" smtClean="0"/>
              <a:t>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E66211-66E0-47AB-B153-855A02234B5C}" type="slidenum">
              <a:rPr lang="en-US" smtClean="0"/>
              <a:t>‹#›</a:t>
            </a:fld>
            <a:endParaRPr lang="en-US"/>
          </a:p>
        </p:txBody>
      </p:sp>
    </p:spTree>
    <p:extLst>
      <p:ext uri="{BB962C8B-B14F-4D97-AF65-F5344CB8AC3E}">
        <p14:creationId xmlns:p14="http://schemas.microsoft.com/office/powerpoint/2010/main" val="306182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8" name="Slide Number Placeholder 7"/>
          <p:cNvSpPr>
            <a:spLocks noGrp="1"/>
          </p:cNvSpPr>
          <p:nvPr>
            <p:ph type="sldNum" sz="quarter" idx="11"/>
          </p:nvPr>
        </p:nvSpPr>
        <p:spPr/>
        <p:txBody>
          <a:bodyPr/>
          <a:lstStyle/>
          <a:p>
            <a:fld id="{00C0B039-7D08-4793-A15E-467D12202BF5}" type="slidenum">
              <a:rPr lang="en-US" smtClean="0">
                <a:solidFill>
                  <a:prstClr val="white"/>
                </a:solidFill>
              </a:rPr>
              <a:pPr/>
              <a:t>‹#›</a:t>
            </a:fld>
            <a:endParaRPr lang="en-US">
              <a:solidFill>
                <a:prstClr val="white"/>
              </a:solidFill>
            </a:endParaRPr>
          </a:p>
        </p:txBody>
      </p:sp>
      <p:sp>
        <p:nvSpPr>
          <p:cNvPr id="9" name="Footer Placeholder 8"/>
          <p:cNvSpPr>
            <a:spLocks noGrp="1"/>
          </p:cNvSpPr>
          <p:nvPr>
            <p:ph type="ftr" sz="quarter" idx="12"/>
          </p:nvPr>
        </p:nvSpPr>
        <p:spPr/>
        <p:txBody>
          <a:bodyPr/>
          <a:lstStyle/>
          <a:p>
            <a:endParaRPr lang="en-US">
              <a:solidFill>
                <a:prstClr val="white"/>
              </a:solidFill>
            </a:endParaRPr>
          </a:p>
        </p:txBody>
      </p:sp>
    </p:spTree>
    <p:extLst>
      <p:ext uri="{BB962C8B-B14F-4D97-AF65-F5344CB8AC3E}">
        <p14:creationId xmlns:p14="http://schemas.microsoft.com/office/powerpoint/2010/main" val="294809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54937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3633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5164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3216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709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8820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28699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4953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4733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00C0B039-7D08-4793-A15E-467D12202BF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36922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AA88BC1-BF25-4DCC-B1E1-A9DE62F8E05B}" type="datetimeFigureOut">
              <a:rPr lang="en-US" smtClean="0">
                <a:solidFill>
                  <a:prstClr val="white">
                    <a:alpha val="50000"/>
                  </a:prstClr>
                </a:solidFill>
              </a:rPr>
              <a:pPr/>
              <a:t>11/1/2013</a:t>
            </a:fld>
            <a:endParaRPr lang="en-US">
              <a:solidFill>
                <a:prstClr val="white">
                  <a:alpha val="50000"/>
                </a:prst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0C0B039-7D08-4793-A15E-467D12202BF5}" type="slidenum">
              <a:rPr lang="en-US" smtClean="0">
                <a:solidFill>
                  <a:prstClr val="white"/>
                </a:solidFill>
              </a:rPr>
              <a:pPr/>
              <a:t>‹#›</a:t>
            </a:fld>
            <a:endParaRPr lang="en-US">
              <a:solidFill>
                <a:prstClr val="white"/>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solidFill>
                <a:prstClr val="white"/>
              </a:solidFill>
            </a:endParaRPr>
          </a:p>
        </p:txBody>
      </p:sp>
    </p:spTree>
    <p:extLst>
      <p:ext uri="{BB962C8B-B14F-4D97-AF65-F5344CB8AC3E}">
        <p14:creationId xmlns:p14="http://schemas.microsoft.com/office/powerpoint/2010/main" val="40836677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Continuity and Change Over Time (CCOT) Essay</a:t>
            </a:r>
            <a:endParaRPr lang="en-US" b="1" dirty="0"/>
          </a:p>
        </p:txBody>
      </p:sp>
    </p:spTree>
    <p:extLst>
      <p:ext uri="{BB962C8B-B14F-4D97-AF65-F5344CB8AC3E}">
        <p14:creationId xmlns:p14="http://schemas.microsoft.com/office/powerpoint/2010/main" val="787081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1569660"/>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the changes and continuities in </a:t>
            </a:r>
            <a:r>
              <a:rPr lang="en-US" sz="3200" dirty="0" smtClean="0">
                <a:solidFill>
                  <a:srgbClr val="FF0000"/>
                </a:solidFill>
              </a:rPr>
              <a:t>commerce in the Indian Ocean region </a:t>
            </a:r>
            <a:r>
              <a:rPr lang="en-US" sz="3200" dirty="0" smtClean="0">
                <a:solidFill>
                  <a:prstClr val="white"/>
                </a:solidFill>
              </a:rPr>
              <a:t>from 650 CE – 1750 CE.</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2008 CCOT</a:t>
            </a:r>
            <a:endParaRPr lang="en-US" sz="3400" b="1" dirty="0">
              <a:solidFill>
                <a:prstClr val="white"/>
              </a:solidFill>
            </a:endParaRPr>
          </a:p>
        </p:txBody>
      </p:sp>
    </p:spTree>
    <p:extLst>
      <p:ext uri="{BB962C8B-B14F-4D97-AF65-F5344CB8AC3E}">
        <p14:creationId xmlns:p14="http://schemas.microsoft.com/office/powerpoint/2010/main" val="1167772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1569660"/>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the continuities and changes in patterns of </a:t>
            </a:r>
            <a:r>
              <a:rPr lang="en-US" sz="3200" dirty="0" smtClean="0">
                <a:solidFill>
                  <a:srgbClr val="FF0000"/>
                </a:solidFill>
              </a:rPr>
              <a:t>interactions along the Silk Roads </a:t>
            </a:r>
            <a:r>
              <a:rPr lang="en-US" sz="3200" dirty="0" smtClean="0">
                <a:solidFill>
                  <a:prstClr val="white"/>
                </a:solidFill>
              </a:rPr>
              <a:t>from 200 BCE to 1450 CE.</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2009 CCOT</a:t>
            </a:r>
            <a:endParaRPr lang="en-US" sz="3400" b="1" dirty="0">
              <a:solidFill>
                <a:prstClr val="white"/>
              </a:solidFill>
            </a:endParaRPr>
          </a:p>
        </p:txBody>
      </p:sp>
    </p:spTree>
    <p:extLst>
      <p:ext uri="{BB962C8B-B14F-4D97-AF65-F5344CB8AC3E}">
        <p14:creationId xmlns:p14="http://schemas.microsoft.com/office/powerpoint/2010/main" val="362654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3539430"/>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Describe and explain continuities and changes in </a:t>
            </a:r>
            <a:r>
              <a:rPr lang="en-US" sz="3200" dirty="0" smtClean="0">
                <a:solidFill>
                  <a:srgbClr val="FF0000"/>
                </a:solidFill>
              </a:rPr>
              <a:t>religious beliefs and practices </a:t>
            </a:r>
            <a:r>
              <a:rPr lang="en-US" sz="3200" dirty="0" smtClean="0">
                <a:solidFill>
                  <a:prstClr val="white"/>
                </a:solidFill>
              </a:rPr>
              <a:t>in ONE of the following regions from 1450 to the present.</a:t>
            </a:r>
          </a:p>
          <a:p>
            <a:pPr marL="285750" indent="-285750">
              <a:buFont typeface="Arial" pitchFamily="34" charset="0"/>
              <a:buChar char="•"/>
            </a:pPr>
            <a:endParaRPr lang="en-US" sz="3200" dirty="0">
              <a:solidFill>
                <a:prstClr val="white"/>
              </a:solidFill>
            </a:endParaRPr>
          </a:p>
          <a:p>
            <a:pPr marL="285750" indent="-285750">
              <a:buFont typeface="Arial" pitchFamily="34" charset="0"/>
              <a:buChar char="•"/>
            </a:pPr>
            <a:r>
              <a:rPr lang="en-US" sz="3200" dirty="0" smtClean="0">
                <a:solidFill>
                  <a:prstClr val="white"/>
                </a:solidFill>
              </a:rPr>
              <a:t>Sub-Saharan Africa</a:t>
            </a:r>
          </a:p>
          <a:p>
            <a:pPr marL="285750" indent="-285750">
              <a:buFont typeface="Arial" pitchFamily="34" charset="0"/>
              <a:buChar char="•"/>
            </a:pPr>
            <a:r>
              <a:rPr lang="en-US" sz="3200" dirty="0" smtClean="0">
                <a:solidFill>
                  <a:prstClr val="white"/>
                </a:solidFill>
              </a:rPr>
              <a:t>Latin America/Caribbean</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2010 CCOT</a:t>
            </a:r>
            <a:endParaRPr lang="en-US" sz="3400" b="1" dirty="0">
              <a:solidFill>
                <a:prstClr val="white"/>
              </a:solidFill>
            </a:endParaRPr>
          </a:p>
        </p:txBody>
      </p:sp>
    </p:spTree>
    <p:extLst>
      <p:ext uri="{BB962C8B-B14F-4D97-AF65-F5344CB8AC3E}">
        <p14:creationId xmlns:p14="http://schemas.microsoft.com/office/powerpoint/2010/main" val="141021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2554545"/>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changes and continuities in </a:t>
            </a:r>
            <a:r>
              <a:rPr lang="en-US" sz="3200" dirty="0" smtClean="0">
                <a:solidFill>
                  <a:srgbClr val="FF0000"/>
                </a:solidFill>
              </a:rPr>
              <a:t>long-distance migrations</a:t>
            </a:r>
            <a:r>
              <a:rPr lang="en-US" sz="3200" dirty="0" smtClean="0">
                <a:solidFill>
                  <a:prstClr val="white"/>
                </a:solidFill>
              </a:rPr>
              <a:t> in the period from 1700 to 1900.  Be sure to include specific examples from at least TWO different world regions.</a:t>
            </a:r>
            <a:endParaRPr lang="en-US" sz="3200" dirty="0">
              <a:solidFill>
                <a:prstClr val="white"/>
              </a:solidFill>
            </a:endParaRPr>
          </a:p>
        </p:txBody>
      </p:sp>
      <p:sp>
        <p:nvSpPr>
          <p:cNvPr id="3" name="TextBox 2"/>
          <p:cNvSpPr txBox="1"/>
          <p:nvPr/>
        </p:nvSpPr>
        <p:spPr>
          <a:xfrm>
            <a:off x="612225" y="1143000"/>
            <a:ext cx="2484976" cy="615553"/>
          </a:xfrm>
          <a:prstGeom prst="rect">
            <a:avLst/>
          </a:prstGeom>
          <a:noFill/>
        </p:spPr>
        <p:txBody>
          <a:bodyPr wrap="none" rtlCol="0">
            <a:spAutoFit/>
          </a:bodyPr>
          <a:lstStyle/>
          <a:p>
            <a:r>
              <a:rPr lang="en-US" sz="3400" b="1" dirty="0" smtClean="0">
                <a:solidFill>
                  <a:prstClr val="white"/>
                </a:solidFill>
              </a:rPr>
              <a:t>2011 CCOT</a:t>
            </a:r>
            <a:endParaRPr lang="en-US" sz="3400" b="1" dirty="0">
              <a:solidFill>
                <a:prstClr val="white"/>
              </a:solidFill>
            </a:endParaRPr>
          </a:p>
        </p:txBody>
      </p:sp>
    </p:spTree>
    <p:extLst>
      <p:ext uri="{BB962C8B-B14F-4D97-AF65-F5344CB8AC3E}">
        <p14:creationId xmlns:p14="http://schemas.microsoft.com/office/powerpoint/2010/main" val="942479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1569660"/>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continuities and changes in </a:t>
            </a:r>
            <a:r>
              <a:rPr lang="en-US" sz="3200" dirty="0" smtClean="0">
                <a:solidFill>
                  <a:srgbClr val="FF0000"/>
                </a:solidFill>
              </a:rPr>
              <a:t>trade networks between Africa and Eurasia</a:t>
            </a:r>
            <a:r>
              <a:rPr lang="en-US" sz="3200" dirty="0" smtClean="0">
                <a:solidFill>
                  <a:prstClr val="white"/>
                </a:solidFill>
              </a:rPr>
              <a:t> from circa 300 CE to 1450 CE.</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2012 CCOT</a:t>
            </a:r>
            <a:endParaRPr lang="en-US" sz="3400" b="1" dirty="0">
              <a:solidFill>
                <a:prstClr val="white"/>
              </a:solidFill>
            </a:endParaRPr>
          </a:p>
        </p:txBody>
      </p:sp>
    </p:spTree>
    <p:extLst>
      <p:ext uri="{BB962C8B-B14F-4D97-AF65-F5344CB8AC3E}">
        <p14:creationId xmlns:p14="http://schemas.microsoft.com/office/powerpoint/2010/main" val="19438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2062103"/>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how political transformations contributed to continuities and changes in the </a:t>
            </a:r>
            <a:r>
              <a:rPr lang="en-US" sz="3200" dirty="0" smtClean="0">
                <a:solidFill>
                  <a:srgbClr val="FF0000"/>
                </a:solidFill>
              </a:rPr>
              <a:t>cultures of the Mediterranean region </a:t>
            </a:r>
            <a:r>
              <a:rPr lang="en-US" sz="3200" dirty="0" smtClean="0">
                <a:solidFill>
                  <a:prstClr val="white"/>
                </a:solidFill>
              </a:rPr>
              <a:t>during the period circa 200 CE to 1000 CE.</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2013 CCOT</a:t>
            </a:r>
            <a:endParaRPr lang="en-US" sz="3400" b="1" dirty="0">
              <a:solidFill>
                <a:prstClr val="white"/>
              </a:solidFill>
            </a:endParaRPr>
          </a:p>
        </p:txBody>
      </p:sp>
    </p:spTree>
    <p:extLst>
      <p:ext uri="{BB962C8B-B14F-4D97-AF65-F5344CB8AC3E}">
        <p14:creationId xmlns:p14="http://schemas.microsoft.com/office/powerpoint/2010/main" val="66855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2718" y="2667000"/>
            <a:ext cx="8229600" cy="2062103"/>
          </a:xfrm>
          <a:prstGeom prst="rect">
            <a:avLst/>
          </a:prstGeom>
          <a:noFill/>
        </p:spPr>
        <p:txBody>
          <a:bodyPr wrap="square" rtlCol="0">
            <a:spAutoFit/>
          </a:bodyPr>
          <a:lstStyle/>
          <a:p>
            <a:pPr algn="ctr"/>
            <a:r>
              <a:rPr lang="en-US" sz="3200" b="1" dirty="0" smtClean="0">
                <a:solidFill>
                  <a:schemeClr val="tx2"/>
                </a:solidFill>
              </a:rPr>
              <a:t>AP Rubric</a:t>
            </a:r>
          </a:p>
          <a:p>
            <a:pPr algn="ctr"/>
            <a:r>
              <a:rPr lang="en-US" sz="3200" b="1" dirty="0" smtClean="0">
                <a:solidFill>
                  <a:schemeClr val="tx2"/>
                </a:solidFill>
              </a:rPr>
              <a:t>&amp;</a:t>
            </a:r>
          </a:p>
          <a:p>
            <a:pPr algn="ctr"/>
            <a:r>
              <a:rPr lang="en-US" sz="3200" b="1" dirty="0" smtClean="0">
                <a:solidFill>
                  <a:schemeClr val="tx2"/>
                </a:solidFill>
              </a:rPr>
              <a:t>Class Expectations</a:t>
            </a:r>
          </a:p>
          <a:p>
            <a:endParaRPr lang="en-US" sz="3200" b="1" dirty="0"/>
          </a:p>
        </p:txBody>
      </p:sp>
    </p:spTree>
    <p:extLst>
      <p:ext uri="{BB962C8B-B14F-4D97-AF65-F5344CB8AC3E}">
        <p14:creationId xmlns:p14="http://schemas.microsoft.com/office/powerpoint/2010/main" val="459735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7" y="1801091"/>
            <a:ext cx="8534400" cy="5262979"/>
          </a:xfrm>
          <a:prstGeom prst="rect">
            <a:avLst/>
          </a:prstGeom>
          <a:noFill/>
        </p:spPr>
        <p:txBody>
          <a:bodyPr wrap="square" rtlCol="0">
            <a:spAutoFit/>
          </a:bodyPr>
          <a:lstStyle/>
          <a:p>
            <a:pPr marL="285750" indent="-285750">
              <a:buFont typeface="Arial" pitchFamily="34" charset="0"/>
              <a:buChar char="•"/>
            </a:pPr>
            <a:r>
              <a:rPr lang="en-US" sz="2400" dirty="0" smtClean="0">
                <a:solidFill>
                  <a:prstClr val="white"/>
                </a:solidFill>
              </a:rPr>
              <a:t>Acceptable thesis statements need to address both change and continuity, stating as least one of each.</a:t>
            </a:r>
          </a:p>
          <a:p>
            <a:pPr marL="285750" indent="-285750">
              <a:buFont typeface="Arial" pitchFamily="34" charset="0"/>
              <a:buChar char="•"/>
            </a:pPr>
            <a:endParaRPr lang="en-US" sz="2400" dirty="0">
              <a:solidFill>
                <a:prstClr val="white"/>
              </a:solidFill>
            </a:endParaRPr>
          </a:p>
          <a:p>
            <a:pPr marL="285750" indent="-285750">
              <a:buFont typeface="Arial" pitchFamily="34" charset="0"/>
              <a:buChar char="•"/>
            </a:pPr>
            <a:r>
              <a:rPr lang="en-US" sz="2400" dirty="0" smtClean="0">
                <a:solidFill>
                  <a:prstClr val="white"/>
                </a:solidFill>
              </a:rPr>
              <a:t>Thesis statements need to be explicit, not restatements of the question or vague statements, such as “there were more changes than continuities.”</a:t>
            </a:r>
          </a:p>
          <a:p>
            <a:pPr marL="285750" indent="-285750">
              <a:buFont typeface="Arial" pitchFamily="34" charset="0"/>
              <a:buChar char="•"/>
            </a:pPr>
            <a:endParaRPr lang="en-US" sz="2400" dirty="0" smtClean="0">
              <a:solidFill>
                <a:prstClr val="white"/>
              </a:solidFill>
            </a:endParaRPr>
          </a:p>
          <a:p>
            <a:pPr marL="285750" indent="-285750">
              <a:buFont typeface="Arial" pitchFamily="34" charset="0"/>
              <a:buChar char="•"/>
            </a:pPr>
            <a:r>
              <a:rPr lang="en-US" sz="2400" b="1" u="sng" dirty="0">
                <a:solidFill>
                  <a:prstClr val="white"/>
                </a:solidFill>
              </a:rPr>
              <a:t>Thesis Musts</a:t>
            </a:r>
          </a:p>
          <a:p>
            <a:pPr marL="742950" lvl="1" indent="-285750">
              <a:buFont typeface="Arial" pitchFamily="34" charset="0"/>
              <a:buChar char="•"/>
            </a:pPr>
            <a:r>
              <a:rPr lang="en-US" sz="2400" dirty="0">
                <a:solidFill>
                  <a:prstClr val="white"/>
                </a:solidFill>
              </a:rPr>
              <a:t>Address Prompt</a:t>
            </a:r>
          </a:p>
          <a:p>
            <a:pPr marL="742950" lvl="1" indent="-285750">
              <a:buFont typeface="Arial" pitchFamily="34" charset="0"/>
              <a:buChar char="•"/>
            </a:pPr>
            <a:r>
              <a:rPr lang="en-US" sz="2400" dirty="0">
                <a:solidFill>
                  <a:prstClr val="white"/>
                </a:solidFill>
              </a:rPr>
              <a:t>Place/Time</a:t>
            </a:r>
          </a:p>
          <a:p>
            <a:pPr marL="742950" lvl="1" indent="-285750">
              <a:buFont typeface="Arial" pitchFamily="34" charset="0"/>
              <a:buChar char="•"/>
            </a:pPr>
            <a:r>
              <a:rPr lang="en-US" sz="2400" dirty="0">
                <a:solidFill>
                  <a:prstClr val="white"/>
                </a:solidFill>
              </a:rPr>
              <a:t>3 </a:t>
            </a:r>
            <a:r>
              <a:rPr lang="en-US" sz="2400" dirty="0" smtClean="0">
                <a:solidFill>
                  <a:prstClr val="white"/>
                </a:solidFill>
              </a:rPr>
              <a:t>Categories/Groups</a:t>
            </a:r>
            <a:endParaRPr lang="en-US" sz="2400" dirty="0">
              <a:solidFill>
                <a:prstClr val="white"/>
              </a:solidFill>
            </a:endParaRPr>
          </a:p>
          <a:p>
            <a:pPr marL="742950" lvl="1" indent="-285750">
              <a:buFont typeface="Arial" pitchFamily="34" charset="0"/>
              <a:buChar char="•"/>
            </a:pPr>
            <a:r>
              <a:rPr lang="en-US" sz="2400" dirty="0">
                <a:solidFill>
                  <a:prstClr val="white"/>
                </a:solidFill>
              </a:rPr>
              <a:t>1:2 Ratio (1 </a:t>
            </a:r>
            <a:r>
              <a:rPr lang="en-US" sz="2400" dirty="0" smtClean="0">
                <a:solidFill>
                  <a:prstClr val="white"/>
                </a:solidFill>
              </a:rPr>
              <a:t>Continuity and 2 Changes / 2 Continuities and 1 Change)</a:t>
            </a:r>
            <a:endParaRPr lang="en-US" sz="2400" dirty="0">
              <a:solidFill>
                <a:prstClr val="white"/>
              </a:solidFill>
            </a:endParaRPr>
          </a:p>
          <a:p>
            <a:pPr marL="285750" indent="-285750">
              <a:buFont typeface="Arial" pitchFamily="34" charset="0"/>
              <a:buChar char="•"/>
            </a:pPr>
            <a:endParaRPr lang="en-US" sz="2400" dirty="0">
              <a:solidFill>
                <a:prstClr val="white"/>
              </a:solidFill>
            </a:endParaRPr>
          </a:p>
        </p:txBody>
      </p:sp>
      <p:sp>
        <p:nvSpPr>
          <p:cNvPr id="3" name="TextBox 2"/>
          <p:cNvSpPr txBox="1"/>
          <p:nvPr/>
        </p:nvSpPr>
        <p:spPr>
          <a:xfrm>
            <a:off x="612225" y="1143000"/>
            <a:ext cx="1564852" cy="615553"/>
          </a:xfrm>
          <a:prstGeom prst="rect">
            <a:avLst/>
          </a:prstGeom>
          <a:noFill/>
        </p:spPr>
        <p:txBody>
          <a:bodyPr wrap="none" rtlCol="0">
            <a:spAutoFit/>
          </a:bodyPr>
          <a:lstStyle/>
          <a:p>
            <a:r>
              <a:rPr lang="en-US" sz="3400" b="1" dirty="0" smtClean="0">
                <a:solidFill>
                  <a:schemeClr val="tx2"/>
                </a:solidFill>
              </a:rPr>
              <a:t>Thesis</a:t>
            </a:r>
            <a:endParaRPr lang="en-US" sz="3400" b="1" dirty="0">
              <a:solidFill>
                <a:schemeClr val="tx2"/>
              </a:solidFill>
            </a:endParaRPr>
          </a:p>
        </p:txBody>
      </p:sp>
    </p:spTree>
    <p:extLst>
      <p:ext uri="{BB962C8B-B14F-4D97-AF65-F5344CB8AC3E}">
        <p14:creationId xmlns:p14="http://schemas.microsoft.com/office/powerpoint/2010/main" val="105362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573" y="2286000"/>
            <a:ext cx="8534400" cy="3416320"/>
          </a:xfrm>
          <a:prstGeom prst="rect">
            <a:avLst/>
          </a:prstGeom>
          <a:noFill/>
        </p:spPr>
        <p:txBody>
          <a:bodyPr wrap="square" rtlCol="0">
            <a:spAutoFit/>
          </a:bodyPr>
          <a:lstStyle/>
          <a:p>
            <a:pPr marL="285750" indent="-285750">
              <a:buFont typeface="Arial" pitchFamily="34" charset="0"/>
              <a:buChar char="•"/>
            </a:pPr>
            <a:r>
              <a:rPr lang="en-US" sz="2400" dirty="0" smtClean="0">
                <a:solidFill>
                  <a:prstClr val="white"/>
                </a:solidFill>
              </a:rPr>
              <a:t>“From (this date) to (that date), (X) showed changes in (A), yet showed consistency in (B) and (C).”</a:t>
            </a:r>
          </a:p>
          <a:p>
            <a:pPr marL="285750" indent="-285750">
              <a:buFont typeface="Arial" pitchFamily="34" charset="0"/>
              <a:buChar char="•"/>
            </a:pPr>
            <a:r>
              <a:rPr lang="en-US" sz="2400" dirty="0" smtClean="0">
                <a:solidFill>
                  <a:prstClr val="white"/>
                </a:solidFill>
              </a:rPr>
              <a:t>“From (this date) to (that date), (X) showed consistency in (A), but showed changes in (B) and (C).”</a:t>
            </a:r>
          </a:p>
          <a:p>
            <a:pPr marL="285750" indent="-285750">
              <a:buFont typeface="Arial" pitchFamily="34" charset="0"/>
              <a:buChar char="•"/>
            </a:pPr>
            <a:endParaRPr lang="en-US" sz="2400" dirty="0">
              <a:solidFill>
                <a:prstClr val="white"/>
              </a:solidFill>
            </a:endParaRPr>
          </a:p>
          <a:p>
            <a:pPr marL="285750" indent="-285750">
              <a:buFont typeface="Arial" pitchFamily="34" charset="0"/>
              <a:buChar char="•"/>
            </a:pPr>
            <a:r>
              <a:rPr lang="en-US" sz="2400" dirty="0" smtClean="0">
                <a:solidFill>
                  <a:prstClr val="white"/>
                </a:solidFill>
              </a:rPr>
              <a:t>“Even though (A) showed changes in (this place) at (this time), (B) and (C) continued to happen.”</a:t>
            </a:r>
          </a:p>
          <a:p>
            <a:pPr marL="285750" indent="-285750">
              <a:buFont typeface="Arial" pitchFamily="34" charset="0"/>
              <a:buChar char="•"/>
            </a:pPr>
            <a:r>
              <a:rPr lang="en-US" sz="2400" dirty="0" smtClean="0">
                <a:solidFill>
                  <a:prstClr val="white"/>
                </a:solidFill>
              </a:rPr>
              <a:t>“Even though (A) remained the same in (this place) at (this time), (B) and (C) changed.”</a:t>
            </a:r>
          </a:p>
        </p:txBody>
      </p:sp>
      <p:sp>
        <p:nvSpPr>
          <p:cNvPr id="3" name="TextBox 2"/>
          <p:cNvSpPr txBox="1"/>
          <p:nvPr/>
        </p:nvSpPr>
        <p:spPr>
          <a:xfrm>
            <a:off x="612225" y="1143000"/>
            <a:ext cx="6096541" cy="615553"/>
          </a:xfrm>
          <a:prstGeom prst="rect">
            <a:avLst/>
          </a:prstGeom>
          <a:noFill/>
        </p:spPr>
        <p:txBody>
          <a:bodyPr wrap="none" rtlCol="0">
            <a:spAutoFit/>
          </a:bodyPr>
          <a:lstStyle/>
          <a:p>
            <a:r>
              <a:rPr lang="en-US" sz="3400" b="1" dirty="0" smtClean="0">
                <a:solidFill>
                  <a:schemeClr val="tx2"/>
                </a:solidFill>
              </a:rPr>
              <a:t>How to Construct the Thesis</a:t>
            </a:r>
            <a:endParaRPr lang="en-US" sz="3400" b="1" dirty="0">
              <a:solidFill>
                <a:schemeClr val="tx2"/>
              </a:solidFill>
            </a:endParaRPr>
          </a:p>
        </p:txBody>
      </p:sp>
    </p:spTree>
    <p:extLst>
      <p:ext uri="{BB962C8B-B14F-4D97-AF65-F5344CB8AC3E}">
        <p14:creationId xmlns:p14="http://schemas.microsoft.com/office/powerpoint/2010/main" val="739995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9017" y="135293"/>
            <a:ext cx="2701381" cy="523220"/>
          </a:xfrm>
          <a:prstGeom prst="rect">
            <a:avLst/>
          </a:prstGeom>
          <a:noFill/>
        </p:spPr>
        <p:txBody>
          <a:bodyPr wrap="none" rtlCol="0">
            <a:spAutoFit/>
          </a:bodyPr>
          <a:lstStyle/>
          <a:p>
            <a:r>
              <a:rPr lang="en-US" sz="2800" b="1" u="sng" dirty="0" smtClean="0">
                <a:solidFill>
                  <a:prstClr val="white"/>
                </a:solidFill>
              </a:rPr>
              <a:t>Sample Thesis</a:t>
            </a:r>
            <a:endParaRPr lang="en-US" sz="2800" b="1" u="sng" dirty="0">
              <a:solidFill>
                <a:prstClr val="white"/>
              </a:solidFill>
            </a:endParaRPr>
          </a:p>
        </p:txBody>
      </p:sp>
      <p:sp>
        <p:nvSpPr>
          <p:cNvPr id="3" name="TextBox 2"/>
          <p:cNvSpPr txBox="1"/>
          <p:nvPr/>
        </p:nvSpPr>
        <p:spPr>
          <a:xfrm>
            <a:off x="245649" y="1066800"/>
            <a:ext cx="8617527" cy="2492990"/>
          </a:xfrm>
          <a:prstGeom prst="rect">
            <a:avLst/>
          </a:prstGeom>
          <a:noFill/>
        </p:spPr>
        <p:txBody>
          <a:bodyPr wrap="square" rtlCol="0">
            <a:spAutoFit/>
          </a:bodyPr>
          <a:lstStyle/>
          <a:p>
            <a:pPr algn="ctr"/>
            <a:r>
              <a:rPr lang="en-US" sz="2500" dirty="0">
                <a:solidFill>
                  <a:prstClr val="white"/>
                </a:solidFill>
              </a:rPr>
              <a:t>2012: </a:t>
            </a:r>
            <a:r>
              <a:rPr lang="en-US" sz="2500" dirty="0" smtClean="0">
                <a:solidFill>
                  <a:prstClr val="white"/>
                </a:solidFill>
              </a:rPr>
              <a:t>Analyze continuities and changes in trade networks between Africa and Eurasia from circa 300 CE to 1450 CE.</a:t>
            </a:r>
          </a:p>
          <a:p>
            <a:pPr algn="ctr"/>
            <a:endParaRPr lang="en-US" sz="2500" dirty="0">
              <a:solidFill>
                <a:prstClr val="white"/>
              </a:solidFill>
            </a:endParaRPr>
          </a:p>
          <a:p>
            <a:pPr algn="ctr"/>
            <a:r>
              <a:rPr lang="en-US" sz="2500" dirty="0">
                <a:solidFill>
                  <a:prstClr val="white"/>
                </a:solidFill>
              </a:rPr>
              <a:t>“From </a:t>
            </a:r>
            <a:r>
              <a:rPr lang="en-US" sz="2500" dirty="0">
                <a:solidFill>
                  <a:schemeClr val="accent5"/>
                </a:solidFill>
              </a:rPr>
              <a:t>(this date)</a:t>
            </a:r>
            <a:r>
              <a:rPr lang="en-US" sz="2500" dirty="0">
                <a:solidFill>
                  <a:prstClr val="white"/>
                </a:solidFill>
              </a:rPr>
              <a:t> to </a:t>
            </a:r>
            <a:r>
              <a:rPr lang="en-US" sz="2500" dirty="0">
                <a:solidFill>
                  <a:schemeClr val="accent5"/>
                </a:solidFill>
              </a:rPr>
              <a:t>(that date)</a:t>
            </a:r>
            <a:r>
              <a:rPr lang="en-US" sz="2500" dirty="0">
                <a:solidFill>
                  <a:prstClr val="white"/>
                </a:solidFill>
              </a:rPr>
              <a:t>, </a:t>
            </a:r>
            <a:r>
              <a:rPr lang="en-US" sz="2500" dirty="0">
                <a:solidFill>
                  <a:srgbClr val="92D050"/>
                </a:solidFill>
              </a:rPr>
              <a:t>(X)</a:t>
            </a:r>
            <a:r>
              <a:rPr lang="en-US" sz="2500" dirty="0">
                <a:solidFill>
                  <a:prstClr val="white"/>
                </a:solidFill>
              </a:rPr>
              <a:t> </a:t>
            </a:r>
            <a:r>
              <a:rPr lang="en-US" sz="2500" dirty="0" smtClean="0">
                <a:solidFill>
                  <a:schemeClr val="tx2"/>
                </a:solidFill>
              </a:rPr>
              <a:t>showed consistency in </a:t>
            </a:r>
            <a:r>
              <a:rPr lang="en-US" sz="2500" dirty="0">
                <a:solidFill>
                  <a:srgbClr val="FF0000"/>
                </a:solidFill>
              </a:rPr>
              <a:t>(A)</a:t>
            </a:r>
            <a:r>
              <a:rPr lang="en-US" sz="2500" dirty="0">
                <a:solidFill>
                  <a:prstClr val="white"/>
                </a:solidFill>
              </a:rPr>
              <a:t>, </a:t>
            </a:r>
            <a:r>
              <a:rPr lang="en-US" sz="2500" dirty="0" smtClean="0">
                <a:solidFill>
                  <a:schemeClr val="tx2"/>
                </a:solidFill>
              </a:rPr>
              <a:t>but showed changes in </a:t>
            </a:r>
            <a:r>
              <a:rPr lang="en-US" sz="2500" dirty="0">
                <a:solidFill>
                  <a:srgbClr val="FFFF00"/>
                </a:solidFill>
              </a:rPr>
              <a:t>(B)</a:t>
            </a:r>
            <a:r>
              <a:rPr lang="en-US" sz="2500" dirty="0">
                <a:solidFill>
                  <a:prstClr val="white"/>
                </a:solidFill>
              </a:rPr>
              <a:t> and </a:t>
            </a:r>
            <a:r>
              <a:rPr lang="en-US" sz="2500" dirty="0">
                <a:solidFill>
                  <a:srgbClr val="00B0F0"/>
                </a:solidFill>
              </a:rPr>
              <a:t>(C)</a:t>
            </a:r>
            <a:r>
              <a:rPr lang="en-US" sz="2500" dirty="0">
                <a:solidFill>
                  <a:prstClr val="white"/>
                </a:solidFill>
              </a:rPr>
              <a:t>.”</a:t>
            </a:r>
          </a:p>
          <a:p>
            <a:pPr algn="ctr"/>
            <a:endParaRPr lang="en-US" sz="2500" dirty="0">
              <a:solidFill>
                <a:prstClr val="white"/>
              </a:solidFill>
            </a:endParaRPr>
          </a:p>
        </p:txBody>
      </p:sp>
      <p:sp>
        <p:nvSpPr>
          <p:cNvPr id="4" name="TextBox 3"/>
          <p:cNvSpPr txBox="1"/>
          <p:nvPr/>
        </p:nvSpPr>
        <p:spPr>
          <a:xfrm>
            <a:off x="245649" y="3581400"/>
            <a:ext cx="8708117" cy="3293209"/>
          </a:xfrm>
          <a:prstGeom prst="rect">
            <a:avLst/>
          </a:prstGeom>
          <a:noFill/>
        </p:spPr>
        <p:txBody>
          <a:bodyPr wrap="square" rtlCol="0">
            <a:spAutoFit/>
          </a:bodyPr>
          <a:lstStyle/>
          <a:p>
            <a:pPr algn="ctr"/>
            <a:r>
              <a:rPr lang="en-US" sz="2600" dirty="0" smtClean="0">
                <a:solidFill>
                  <a:prstClr val="white"/>
                </a:solidFill>
              </a:rPr>
              <a:t>From </a:t>
            </a:r>
            <a:r>
              <a:rPr lang="en-US" sz="2600" dirty="0" smtClean="0">
                <a:solidFill>
                  <a:schemeClr val="accent5"/>
                </a:solidFill>
              </a:rPr>
              <a:t>300 CE </a:t>
            </a:r>
            <a:r>
              <a:rPr lang="en-US" sz="2600" dirty="0" smtClean="0">
                <a:solidFill>
                  <a:prstClr val="white"/>
                </a:solidFill>
              </a:rPr>
              <a:t>to </a:t>
            </a:r>
            <a:r>
              <a:rPr lang="en-US" sz="2600" dirty="0" smtClean="0">
                <a:solidFill>
                  <a:schemeClr val="accent5"/>
                </a:solidFill>
              </a:rPr>
              <a:t>1450 CE</a:t>
            </a:r>
            <a:r>
              <a:rPr lang="en-US" sz="2600" dirty="0" smtClean="0">
                <a:solidFill>
                  <a:prstClr val="white"/>
                </a:solidFill>
              </a:rPr>
              <a:t>, </a:t>
            </a:r>
            <a:r>
              <a:rPr lang="en-US" sz="2600" dirty="0" smtClean="0">
                <a:solidFill>
                  <a:srgbClr val="92D050"/>
                </a:solidFill>
              </a:rPr>
              <a:t>trade relations between Africa and Eurasia</a:t>
            </a:r>
            <a:r>
              <a:rPr lang="en-US" sz="2600" dirty="0" smtClean="0">
                <a:solidFill>
                  <a:prstClr val="white"/>
                </a:solidFill>
              </a:rPr>
              <a:t> </a:t>
            </a:r>
            <a:r>
              <a:rPr lang="en-US" sz="2600" dirty="0" smtClean="0">
                <a:solidFill>
                  <a:schemeClr val="tx2"/>
                </a:solidFill>
              </a:rPr>
              <a:t>showed consistency in </a:t>
            </a:r>
            <a:r>
              <a:rPr lang="en-US" sz="2600" dirty="0" smtClean="0">
                <a:solidFill>
                  <a:prstClr val="white"/>
                </a:solidFill>
              </a:rPr>
              <a:t>the </a:t>
            </a:r>
            <a:r>
              <a:rPr lang="en-US" sz="2600" u="sng" dirty="0" smtClean="0">
                <a:solidFill>
                  <a:srgbClr val="FF0000"/>
                </a:solidFill>
              </a:rPr>
              <a:t>basic types of exports and imports </a:t>
            </a:r>
            <a:r>
              <a:rPr lang="en-US" sz="2600" dirty="0" smtClean="0">
                <a:solidFill>
                  <a:prstClr val="white"/>
                </a:solidFill>
              </a:rPr>
              <a:t>as well as the </a:t>
            </a:r>
            <a:r>
              <a:rPr lang="en-US" sz="2600" u="sng" dirty="0" smtClean="0">
                <a:solidFill>
                  <a:prstClr val="white"/>
                </a:solidFill>
              </a:rPr>
              <a:t>importance of coastal cities</a:t>
            </a:r>
            <a:r>
              <a:rPr lang="en-US" sz="2600" dirty="0" smtClean="0">
                <a:solidFill>
                  <a:prstClr val="white"/>
                </a:solidFill>
              </a:rPr>
              <a:t>, </a:t>
            </a:r>
            <a:r>
              <a:rPr lang="en-US" sz="2600" dirty="0" smtClean="0">
                <a:solidFill>
                  <a:schemeClr val="tx2"/>
                </a:solidFill>
              </a:rPr>
              <a:t>but also showed changes in </a:t>
            </a:r>
            <a:r>
              <a:rPr lang="en-US" sz="2600" dirty="0" smtClean="0">
                <a:solidFill>
                  <a:prstClr val="white"/>
                </a:solidFill>
              </a:rPr>
              <a:t>the </a:t>
            </a:r>
            <a:r>
              <a:rPr lang="en-US" sz="2600" u="sng" dirty="0" smtClean="0">
                <a:solidFill>
                  <a:srgbClr val="FFFF00"/>
                </a:solidFill>
              </a:rPr>
              <a:t>arrival of Islam</a:t>
            </a:r>
            <a:r>
              <a:rPr lang="en-US" sz="2600" dirty="0" smtClean="0">
                <a:solidFill>
                  <a:srgbClr val="FFFF00"/>
                </a:solidFill>
              </a:rPr>
              <a:t>, the </a:t>
            </a:r>
            <a:r>
              <a:rPr lang="en-US" sz="2600" u="sng" dirty="0" smtClean="0">
                <a:solidFill>
                  <a:srgbClr val="FFFF00"/>
                </a:solidFill>
              </a:rPr>
              <a:t>extent and degree of trade</a:t>
            </a:r>
            <a:r>
              <a:rPr lang="en-US" sz="2600" dirty="0" smtClean="0">
                <a:solidFill>
                  <a:prstClr val="white"/>
                </a:solidFill>
              </a:rPr>
              <a:t>, and the </a:t>
            </a:r>
            <a:r>
              <a:rPr lang="en-US" sz="2600" u="sng" dirty="0" smtClean="0">
                <a:solidFill>
                  <a:srgbClr val="00B0F0"/>
                </a:solidFill>
              </a:rPr>
              <a:t>rise of new and powerful empires in Eurasia</a:t>
            </a:r>
            <a:r>
              <a:rPr lang="en-US" sz="2600" dirty="0" smtClean="0">
                <a:solidFill>
                  <a:prstClr val="white"/>
                </a:solidFill>
              </a:rPr>
              <a:t>.</a:t>
            </a:r>
            <a:endParaRPr lang="en-US" sz="2600" dirty="0">
              <a:solidFill>
                <a:prstClr val="white"/>
              </a:solidFill>
            </a:endParaRPr>
          </a:p>
          <a:p>
            <a:pPr marL="342900" indent="-342900">
              <a:buFontTx/>
              <a:buAutoNum type="arabicParenR"/>
            </a:pPr>
            <a:endParaRPr lang="en-US" sz="2600" dirty="0">
              <a:solidFill>
                <a:prstClr val="white"/>
              </a:solidFill>
            </a:endParaRPr>
          </a:p>
          <a:p>
            <a:endParaRPr lang="en-US" sz="2600" dirty="0">
              <a:solidFill>
                <a:prstClr val="white"/>
              </a:solidFill>
            </a:endParaRPr>
          </a:p>
        </p:txBody>
      </p:sp>
    </p:spTree>
    <p:extLst>
      <p:ext uri="{BB962C8B-B14F-4D97-AF65-F5344CB8AC3E}">
        <p14:creationId xmlns:p14="http://schemas.microsoft.com/office/powerpoint/2010/main" val="947133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175934"/>
            <a:ext cx="8534400" cy="6093976"/>
          </a:xfrm>
          <a:prstGeom prst="rect">
            <a:avLst/>
          </a:prstGeom>
          <a:noFill/>
        </p:spPr>
        <p:txBody>
          <a:bodyPr wrap="square" rtlCol="0">
            <a:spAutoFit/>
          </a:bodyPr>
          <a:lstStyle/>
          <a:p>
            <a:pPr marL="285750" indent="-285750">
              <a:buFont typeface="Arial" pitchFamily="34" charset="0"/>
              <a:buChar char="•"/>
            </a:pPr>
            <a:r>
              <a:rPr lang="en-US" sz="2600" dirty="0">
                <a:solidFill>
                  <a:prstClr val="white"/>
                </a:solidFill>
              </a:rPr>
              <a:t>Primary purpose of CCOT is to test students’ mastery of their historical thinking skills (</a:t>
            </a:r>
            <a:r>
              <a:rPr lang="en-US" sz="2600" u="sng" dirty="0">
                <a:solidFill>
                  <a:prstClr val="white"/>
                </a:solidFill>
              </a:rPr>
              <a:t>argumentation, causation, contextualization, synthesis</a:t>
            </a:r>
            <a:r>
              <a:rPr lang="en-US" sz="2600" dirty="0">
                <a:solidFill>
                  <a:prstClr val="white"/>
                </a:solidFill>
              </a:rPr>
              <a:t>).</a:t>
            </a:r>
          </a:p>
          <a:p>
            <a:pPr marL="285750" indent="-285750">
              <a:buFont typeface="Arial" pitchFamily="34" charset="0"/>
              <a:buChar char="•"/>
            </a:pPr>
            <a:r>
              <a:rPr lang="en-US" sz="2600" dirty="0" smtClean="0">
                <a:solidFill>
                  <a:prstClr val="white"/>
                </a:solidFill>
              </a:rPr>
              <a:t>The student </a:t>
            </a:r>
            <a:r>
              <a:rPr lang="en-US" sz="2600" u="sng" dirty="0" smtClean="0">
                <a:solidFill>
                  <a:prstClr val="white"/>
                </a:solidFill>
              </a:rPr>
              <a:t>must show what has changed and what has remained continuous </a:t>
            </a:r>
            <a:r>
              <a:rPr lang="en-US" sz="2600" dirty="0" smtClean="0">
                <a:solidFill>
                  <a:prstClr val="white"/>
                </a:solidFill>
              </a:rPr>
              <a:t>from the beginning to the end of the time period given.  </a:t>
            </a:r>
          </a:p>
          <a:p>
            <a:pPr marL="285750" indent="-285750">
              <a:buFont typeface="Arial" pitchFamily="34" charset="0"/>
              <a:buChar char="•"/>
            </a:pPr>
            <a:r>
              <a:rPr lang="en-US" sz="2600" dirty="0" smtClean="0">
                <a:solidFill>
                  <a:prstClr val="white"/>
                </a:solidFill>
              </a:rPr>
              <a:t>The continuities must be substantial, not obvious (Germans remained Germans), nor can change be continuous.</a:t>
            </a:r>
          </a:p>
          <a:p>
            <a:pPr marL="285750" indent="-285750">
              <a:buFont typeface="Arial" pitchFamily="34" charset="0"/>
              <a:buChar char="•"/>
            </a:pPr>
            <a:r>
              <a:rPr lang="en-US" sz="2600" dirty="0" smtClean="0">
                <a:solidFill>
                  <a:prstClr val="white"/>
                </a:solidFill>
              </a:rPr>
              <a:t>The </a:t>
            </a:r>
            <a:r>
              <a:rPr lang="en-US" sz="2600" dirty="0">
                <a:solidFill>
                  <a:prstClr val="white"/>
                </a:solidFill>
              </a:rPr>
              <a:t>important element is </a:t>
            </a:r>
            <a:r>
              <a:rPr lang="en-US" sz="2600" u="sng" dirty="0">
                <a:solidFill>
                  <a:prstClr val="white"/>
                </a:solidFill>
              </a:rPr>
              <a:t>WHY</a:t>
            </a:r>
            <a:r>
              <a:rPr lang="en-US" sz="2600" dirty="0">
                <a:solidFill>
                  <a:prstClr val="white"/>
                </a:solidFill>
              </a:rPr>
              <a:t> things did or did not change</a:t>
            </a:r>
            <a:r>
              <a:rPr lang="en-US" sz="2600" dirty="0" smtClean="0">
                <a:solidFill>
                  <a:prstClr val="white"/>
                </a:solidFill>
              </a:rPr>
              <a:t>.</a:t>
            </a:r>
          </a:p>
          <a:p>
            <a:pPr marL="285750" indent="-285750">
              <a:buFont typeface="Arial" pitchFamily="34" charset="0"/>
              <a:buChar char="•"/>
            </a:pPr>
            <a:r>
              <a:rPr lang="en-US" sz="2600" dirty="0">
                <a:solidFill>
                  <a:prstClr val="white"/>
                </a:solidFill>
              </a:rPr>
              <a:t>Time allotted for this essay is 40 minutes (5-10 of which should be spent planning/outlining</a:t>
            </a:r>
            <a:r>
              <a:rPr lang="en-US" sz="2600" dirty="0" smtClean="0">
                <a:solidFill>
                  <a:prstClr val="white"/>
                </a:solidFill>
              </a:rPr>
              <a:t>).</a:t>
            </a:r>
          </a:p>
          <a:p>
            <a:pPr marL="285750" indent="-285750">
              <a:buFont typeface="Arial" pitchFamily="34" charset="0"/>
              <a:buChar char="•"/>
            </a:pPr>
            <a:r>
              <a:rPr lang="en-US" sz="2600" dirty="0" smtClean="0">
                <a:solidFill>
                  <a:prstClr val="white"/>
                </a:solidFill>
              </a:rPr>
              <a:t>If possible, pick the nonwestern regions.</a:t>
            </a:r>
            <a:endParaRPr lang="en-US" sz="2600" dirty="0">
              <a:solidFill>
                <a:prstClr val="white"/>
              </a:solidFill>
            </a:endParaRPr>
          </a:p>
          <a:p>
            <a:pPr marL="285750" indent="-285750">
              <a:buFont typeface="Arial" pitchFamily="34" charset="0"/>
              <a:buChar char="•"/>
            </a:pPr>
            <a:endParaRPr lang="en-US" sz="2600" dirty="0" smtClean="0">
              <a:solidFill>
                <a:prstClr val="white"/>
              </a:solidFill>
            </a:endParaRPr>
          </a:p>
        </p:txBody>
      </p:sp>
      <p:sp>
        <p:nvSpPr>
          <p:cNvPr id="4" name="TextBox 3"/>
          <p:cNvSpPr txBox="1"/>
          <p:nvPr/>
        </p:nvSpPr>
        <p:spPr>
          <a:xfrm>
            <a:off x="2768264" y="387925"/>
            <a:ext cx="3575018" cy="615553"/>
          </a:xfrm>
          <a:prstGeom prst="rect">
            <a:avLst/>
          </a:prstGeom>
          <a:noFill/>
        </p:spPr>
        <p:txBody>
          <a:bodyPr wrap="none" rtlCol="0">
            <a:spAutoFit/>
          </a:bodyPr>
          <a:lstStyle/>
          <a:p>
            <a:r>
              <a:rPr lang="en-US" sz="3400" b="1" dirty="0">
                <a:solidFill>
                  <a:schemeClr val="tx2"/>
                </a:solidFill>
              </a:rPr>
              <a:t>About the </a:t>
            </a:r>
            <a:r>
              <a:rPr lang="en-US" sz="3400" b="1" dirty="0" smtClean="0">
                <a:solidFill>
                  <a:schemeClr val="tx2"/>
                </a:solidFill>
              </a:rPr>
              <a:t>CCOT</a:t>
            </a:r>
            <a:endParaRPr lang="en-US" sz="3400" b="1" dirty="0">
              <a:solidFill>
                <a:schemeClr val="tx2"/>
              </a:solidFill>
            </a:endParaRPr>
          </a:p>
        </p:txBody>
      </p:sp>
    </p:spTree>
    <p:extLst>
      <p:ext uri="{BB962C8B-B14F-4D97-AF65-F5344CB8AC3E}">
        <p14:creationId xmlns:p14="http://schemas.microsoft.com/office/powerpoint/2010/main" val="474443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1" y="1219200"/>
            <a:ext cx="8229600" cy="5016758"/>
          </a:xfrm>
          <a:prstGeom prst="rect">
            <a:avLst/>
          </a:prstGeom>
          <a:noFill/>
        </p:spPr>
        <p:txBody>
          <a:bodyPr wrap="square" rtlCol="0">
            <a:spAutoFit/>
          </a:bodyPr>
          <a:lstStyle/>
          <a:p>
            <a:pPr marL="285750" indent="-285750">
              <a:buFont typeface="Arial" pitchFamily="34" charset="0"/>
              <a:buChar char="•"/>
            </a:pPr>
            <a:r>
              <a:rPr lang="en-US" sz="3200" dirty="0" smtClean="0"/>
              <a:t>Introduction – Thesis Sentence</a:t>
            </a:r>
          </a:p>
          <a:p>
            <a:pPr marL="285750" indent="-285750">
              <a:buFont typeface="Arial" pitchFamily="34" charset="0"/>
              <a:buChar char="•"/>
            </a:pPr>
            <a:endParaRPr lang="en-US" sz="3200" dirty="0" smtClean="0"/>
          </a:p>
          <a:p>
            <a:pPr marL="285750" indent="-285750">
              <a:buFont typeface="Arial" pitchFamily="34" charset="0"/>
              <a:buChar char="•"/>
            </a:pPr>
            <a:r>
              <a:rPr lang="en-US" sz="3200" dirty="0" smtClean="0"/>
              <a:t>Paragraph 1 – Group 1 (how it changed/continued from beginning to end)</a:t>
            </a:r>
          </a:p>
          <a:p>
            <a:pPr marL="285750" indent="-285750">
              <a:buFont typeface="Arial" pitchFamily="34" charset="0"/>
              <a:buChar char="•"/>
            </a:pPr>
            <a:r>
              <a:rPr lang="en-US" sz="3200" dirty="0" smtClean="0"/>
              <a:t>Paragraph 2 – Group 2 (how it changed/continued from beginning to end)</a:t>
            </a:r>
          </a:p>
          <a:p>
            <a:pPr marL="285750" indent="-285750">
              <a:buFont typeface="Arial" pitchFamily="34" charset="0"/>
              <a:buChar char="•"/>
            </a:pPr>
            <a:r>
              <a:rPr lang="en-US" sz="3200" dirty="0" smtClean="0"/>
              <a:t>Paragraph 3 – Group 3 (how it changed/continued from beginning to end)</a:t>
            </a:r>
          </a:p>
          <a:p>
            <a:pPr marL="285750" indent="-285750">
              <a:buFont typeface="Arial" pitchFamily="34" charset="0"/>
              <a:buChar char="•"/>
            </a:pPr>
            <a:endParaRPr lang="en-US" sz="3200" dirty="0" smtClean="0"/>
          </a:p>
          <a:p>
            <a:pPr marL="285750" indent="-285750">
              <a:buFont typeface="Arial" pitchFamily="34" charset="0"/>
              <a:buChar char="•"/>
            </a:pPr>
            <a:r>
              <a:rPr lang="en-US" sz="3200" dirty="0" smtClean="0"/>
              <a:t>Conclusion if time</a:t>
            </a:r>
            <a:endParaRPr lang="en-US" sz="3200" dirty="0"/>
          </a:p>
        </p:txBody>
      </p:sp>
      <p:sp>
        <p:nvSpPr>
          <p:cNvPr id="4" name="TextBox 3"/>
          <p:cNvSpPr txBox="1"/>
          <p:nvPr/>
        </p:nvSpPr>
        <p:spPr>
          <a:xfrm>
            <a:off x="609600" y="304800"/>
            <a:ext cx="2523448" cy="707886"/>
          </a:xfrm>
          <a:prstGeom prst="rect">
            <a:avLst/>
          </a:prstGeom>
          <a:noFill/>
        </p:spPr>
        <p:txBody>
          <a:bodyPr wrap="none" rtlCol="0">
            <a:spAutoFit/>
          </a:bodyPr>
          <a:lstStyle/>
          <a:p>
            <a:r>
              <a:rPr lang="en-US" sz="4000" dirty="0" smtClean="0">
                <a:solidFill>
                  <a:schemeClr val="tx2"/>
                </a:solidFill>
              </a:rPr>
              <a:t>The Order</a:t>
            </a:r>
            <a:endParaRPr lang="en-US" sz="4000" dirty="0">
              <a:solidFill>
                <a:schemeClr val="tx2"/>
              </a:solidFill>
            </a:endParaRPr>
          </a:p>
        </p:txBody>
      </p:sp>
    </p:spTree>
    <p:extLst>
      <p:ext uri="{BB962C8B-B14F-4D97-AF65-F5344CB8AC3E}">
        <p14:creationId xmlns:p14="http://schemas.microsoft.com/office/powerpoint/2010/main" val="2188019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838200"/>
            <a:ext cx="8229600" cy="4524315"/>
          </a:xfrm>
          <a:prstGeom prst="rect">
            <a:avLst/>
          </a:prstGeom>
          <a:noFill/>
        </p:spPr>
        <p:txBody>
          <a:bodyPr wrap="square" rtlCol="0">
            <a:spAutoFit/>
          </a:bodyPr>
          <a:lstStyle/>
          <a:p>
            <a:pPr algn="ctr"/>
            <a:r>
              <a:rPr lang="en-US" sz="3200" dirty="0" smtClean="0">
                <a:solidFill>
                  <a:schemeClr val="tx2"/>
                </a:solidFill>
              </a:rPr>
              <a:t>What Order?</a:t>
            </a:r>
          </a:p>
          <a:p>
            <a:endParaRPr lang="en-US" sz="3200" dirty="0"/>
          </a:p>
          <a:p>
            <a:r>
              <a:rPr lang="en-US" sz="3200" dirty="0" smtClean="0"/>
              <a:t>Continuity		Change		Continuity</a:t>
            </a:r>
          </a:p>
          <a:p>
            <a:r>
              <a:rPr lang="en-US" sz="3200" dirty="0" smtClean="0"/>
              <a:t>Change		Continuity		Change</a:t>
            </a:r>
          </a:p>
          <a:p>
            <a:r>
              <a:rPr lang="en-US" sz="3200" dirty="0" smtClean="0"/>
              <a:t>Continuity		Continuity		Change</a:t>
            </a:r>
          </a:p>
          <a:p>
            <a:endParaRPr lang="en-US" sz="3200" dirty="0"/>
          </a:p>
          <a:p>
            <a:r>
              <a:rPr lang="en-US" sz="3200" dirty="0" smtClean="0"/>
              <a:t>Continuity		Change</a:t>
            </a:r>
          </a:p>
          <a:p>
            <a:r>
              <a:rPr lang="en-US" sz="3200" dirty="0" smtClean="0"/>
              <a:t>Continuity		Change</a:t>
            </a:r>
          </a:p>
          <a:p>
            <a:r>
              <a:rPr lang="en-US" sz="3200" dirty="0" smtClean="0"/>
              <a:t>Change		Continuity</a:t>
            </a:r>
          </a:p>
        </p:txBody>
      </p:sp>
      <p:cxnSp>
        <p:nvCxnSpPr>
          <p:cNvPr id="4" name="Straight Connector 3"/>
          <p:cNvCxnSpPr/>
          <p:nvPr/>
        </p:nvCxnSpPr>
        <p:spPr>
          <a:xfrm>
            <a:off x="304800" y="28194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47244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09600" y="5638800"/>
            <a:ext cx="7924800" cy="954107"/>
          </a:xfrm>
          <a:prstGeom prst="rect">
            <a:avLst/>
          </a:prstGeom>
          <a:noFill/>
        </p:spPr>
        <p:txBody>
          <a:bodyPr wrap="square" rtlCol="0">
            <a:spAutoFit/>
          </a:bodyPr>
          <a:lstStyle/>
          <a:p>
            <a:pPr algn="ctr"/>
            <a:r>
              <a:rPr lang="en-US" sz="2800" dirty="0" smtClean="0">
                <a:solidFill>
                  <a:schemeClr val="tx2"/>
                </a:solidFill>
              </a:rPr>
              <a:t>In case time is not to your advantage, always organize your essay according to the top row.</a:t>
            </a:r>
            <a:endParaRPr lang="en-US" sz="2800" dirty="0">
              <a:solidFill>
                <a:schemeClr val="tx2"/>
              </a:solidFill>
            </a:endParaRPr>
          </a:p>
        </p:txBody>
      </p:sp>
    </p:spTree>
    <p:extLst>
      <p:ext uri="{BB962C8B-B14F-4D97-AF65-F5344CB8AC3E}">
        <p14:creationId xmlns:p14="http://schemas.microsoft.com/office/powerpoint/2010/main" val="323897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8229600" cy="6001643"/>
          </a:xfrm>
          <a:prstGeom prst="rect">
            <a:avLst/>
          </a:prstGeom>
          <a:noFill/>
        </p:spPr>
        <p:txBody>
          <a:bodyPr wrap="square" rtlCol="0">
            <a:spAutoFit/>
          </a:bodyPr>
          <a:lstStyle/>
          <a:p>
            <a:pPr algn="ctr"/>
            <a:r>
              <a:rPr lang="en-US" sz="3200" dirty="0" smtClean="0">
                <a:solidFill>
                  <a:schemeClr val="tx2"/>
                </a:solidFill>
              </a:rPr>
              <a:t>What Good Responses Should Include</a:t>
            </a:r>
          </a:p>
          <a:p>
            <a:endParaRPr lang="en-US" sz="3200" dirty="0"/>
          </a:p>
          <a:p>
            <a:pPr marL="457200" indent="-457200">
              <a:buFont typeface="Arial" pitchFamily="34" charset="0"/>
              <a:buChar char="•"/>
            </a:pPr>
            <a:r>
              <a:rPr lang="en-US" sz="3200" dirty="0" smtClean="0"/>
              <a:t>Moves beyond a mechanistic “beginning, middle, end” format</a:t>
            </a:r>
          </a:p>
          <a:p>
            <a:pPr marL="457200" indent="-457200">
              <a:buFont typeface="Arial" pitchFamily="34" charset="0"/>
              <a:buChar char="•"/>
            </a:pPr>
            <a:endParaRPr lang="en-US" sz="3200" dirty="0"/>
          </a:p>
          <a:p>
            <a:pPr marL="457200" indent="-457200">
              <a:buFont typeface="Arial" pitchFamily="34" charset="0"/>
              <a:buChar char="•"/>
            </a:pPr>
            <a:r>
              <a:rPr lang="en-US" sz="3200" dirty="0" smtClean="0"/>
              <a:t>Provides solid chronological knowledge across the entire time period</a:t>
            </a:r>
          </a:p>
          <a:p>
            <a:pPr marL="457200" indent="-457200">
              <a:buFont typeface="Arial" pitchFamily="34" charset="0"/>
              <a:buChar char="•"/>
            </a:pPr>
            <a:endParaRPr lang="en-US" sz="3200" dirty="0"/>
          </a:p>
          <a:p>
            <a:pPr marL="457200" indent="-457200">
              <a:buFont typeface="Arial" pitchFamily="34" charset="0"/>
              <a:buChar char="•"/>
            </a:pPr>
            <a:r>
              <a:rPr lang="en-US" sz="3200" dirty="0"/>
              <a:t>Include dates to demonstrate the ability to describe with some precision when continuity and change happen</a:t>
            </a:r>
          </a:p>
          <a:p>
            <a:pPr marL="457200" indent="-457200">
              <a:buFont typeface="Arial" pitchFamily="34" charset="0"/>
              <a:buChar char="•"/>
            </a:pPr>
            <a:endParaRPr lang="en-US" sz="3200" dirty="0" smtClean="0"/>
          </a:p>
        </p:txBody>
      </p:sp>
    </p:spTree>
    <p:extLst>
      <p:ext uri="{BB962C8B-B14F-4D97-AF65-F5344CB8AC3E}">
        <p14:creationId xmlns:p14="http://schemas.microsoft.com/office/powerpoint/2010/main" val="9182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826327"/>
            <a:ext cx="5678478" cy="707886"/>
          </a:xfrm>
          <a:prstGeom prst="rect">
            <a:avLst/>
          </a:prstGeom>
          <a:noFill/>
        </p:spPr>
        <p:txBody>
          <a:bodyPr wrap="none" rtlCol="0">
            <a:spAutoFit/>
          </a:bodyPr>
          <a:lstStyle/>
          <a:p>
            <a:r>
              <a:rPr lang="en-US" sz="4000" dirty="0" smtClean="0">
                <a:solidFill>
                  <a:schemeClr val="tx2"/>
                </a:solidFill>
              </a:rPr>
              <a:t>World Historical Context</a:t>
            </a:r>
            <a:endParaRPr lang="en-US" sz="4000" dirty="0">
              <a:solidFill>
                <a:schemeClr val="tx2"/>
              </a:solidFill>
            </a:endParaRPr>
          </a:p>
        </p:txBody>
      </p:sp>
    </p:spTree>
    <p:extLst>
      <p:ext uri="{BB962C8B-B14F-4D97-AF65-F5344CB8AC3E}">
        <p14:creationId xmlns:p14="http://schemas.microsoft.com/office/powerpoint/2010/main" val="12927706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8229600" cy="4293483"/>
          </a:xfrm>
          <a:prstGeom prst="rect">
            <a:avLst/>
          </a:prstGeom>
          <a:noFill/>
        </p:spPr>
        <p:txBody>
          <a:bodyPr wrap="square" rtlCol="0">
            <a:spAutoFit/>
          </a:bodyPr>
          <a:lstStyle/>
          <a:p>
            <a:pPr algn="ctr"/>
            <a:r>
              <a:rPr lang="en-US" sz="3500" dirty="0" smtClean="0">
                <a:solidFill>
                  <a:schemeClr val="tx2"/>
                </a:solidFill>
              </a:rPr>
              <a:t>World Historical Context</a:t>
            </a:r>
          </a:p>
          <a:p>
            <a:endParaRPr lang="en-US" sz="1900" dirty="0"/>
          </a:p>
          <a:p>
            <a:pPr marL="457200" indent="-457200">
              <a:buFont typeface="Arial" pitchFamily="34" charset="0"/>
              <a:buChar char="•"/>
            </a:pPr>
            <a:r>
              <a:rPr lang="en-US" sz="2500" dirty="0"/>
              <a:t>Must provide the surrounding historical events and climate so that the reader understands what is occurring while these changes and continuities are </a:t>
            </a:r>
            <a:r>
              <a:rPr lang="en-US" sz="2500" dirty="0" smtClean="0"/>
              <a:t>happening</a:t>
            </a:r>
          </a:p>
          <a:p>
            <a:pPr marL="457200" indent="-457200">
              <a:buFont typeface="Arial" pitchFamily="34" charset="0"/>
              <a:buChar char="•"/>
            </a:pPr>
            <a:endParaRPr lang="en-US" sz="2500" dirty="0"/>
          </a:p>
          <a:p>
            <a:pPr lvl="1" indent="-457200">
              <a:buFont typeface="Arial" pitchFamily="34" charset="0"/>
              <a:buChar char="•"/>
            </a:pPr>
            <a:r>
              <a:rPr lang="en-US" sz="2500" dirty="0"/>
              <a:t>Essay relates or describes extra-regional connections or global process to explain a continuity OR change in response to the prompt</a:t>
            </a:r>
          </a:p>
          <a:p>
            <a:pPr marL="457200" indent="-457200">
              <a:buFont typeface="Arial" pitchFamily="34" charset="0"/>
              <a:buChar char="•"/>
            </a:pPr>
            <a:endParaRPr lang="en-US" sz="1900" dirty="0" smtClean="0"/>
          </a:p>
        </p:txBody>
      </p:sp>
    </p:spTree>
    <p:extLst>
      <p:ext uri="{BB962C8B-B14F-4D97-AF65-F5344CB8AC3E}">
        <p14:creationId xmlns:p14="http://schemas.microsoft.com/office/powerpoint/2010/main" val="1772246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8229600" cy="5155257"/>
          </a:xfrm>
          <a:prstGeom prst="rect">
            <a:avLst/>
          </a:prstGeom>
          <a:noFill/>
        </p:spPr>
        <p:txBody>
          <a:bodyPr wrap="square" rtlCol="0">
            <a:spAutoFit/>
          </a:bodyPr>
          <a:lstStyle/>
          <a:p>
            <a:pPr algn="ctr"/>
            <a:r>
              <a:rPr lang="en-US" sz="3500" dirty="0" smtClean="0">
                <a:solidFill>
                  <a:schemeClr val="tx2"/>
                </a:solidFill>
              </a:rPr>
              <a:t>World Historical Context</a:t>
            </a:r>
          </a:p>
          <a:p>
            <a:endParaRPr lang="en-US" sz="1900" dirty="0"/>
          </a:p>
          <a:p>
            <a:pPr marL="457200" indent="-457200">
              <a:buFont typeface="Arial" pitchFamily="34" charset="0"/>
              <a:buChar char="•"/>
            </a:pPr>
            <a:r>
              <a:rPr lang="en-US" sz="2500" dirty="0"/>
              <a:t>Example: </a:t>
            </a:r>
            <a:r>
              <a:rPr lang="en-US" sz="2500" i="1" dirty="0"/>
              <a:t>“During the time from 200 BCE to roughly 400 CE, major empires such as the Romans in Europe, Gupta in India, Han in China, and stability in Persians allowed the Silk Roads to prosper, until disease and nomadic invasions disrupted this peace and the Silk Roads fell into </a:t>
            </a:r>
            <a:r>
              <a:rPr lang="en-US" sz="2500" i="1" dirty="0" smtClean="0"/>
              <a:t>disease.”</a:t>
            </a:r>
            <a:endParaRPr lang="en-US" sz="2500" i="1" dirty="0"/>
          </a:p>
          <a:p>
            <a:pPr marL="457200" indent="-457200">
              <a:buFont typeface="Arial" pitchFamily="34" charset="0"/>
              <a:buChar char="•"/>
            </a:pPr>
            <a:endParaRPr lang="en-US" sz="2500" i="1" dirty="0"/>
          </a:p>
          <a:p>
            <a:pPr marL="457200" indent="-457200">
              <a:buFont typeface="Arial" pitchFamily="34" charset="0"/>
              <a:buChar char="•"/>
            </a:pPr>
            <a:r>
              <a:rPr lang="en-US" sz="2500" i="1" dirty="0"/>
              <a:t>“Over a period of time, Silk Roads were responsible for bringing different cultures into contact“</a:t>
            </a:r>
            <a:r>
              <a:rPr lang="en-US" sz="2500" dirty="0"/>
              <a:t> is NOT  acceptable because of the lack of </a:t>
            </a:r>
            <a:r>
              <a:rPr lang="en-US" sz="2500" dirty="0" smtClean="0"/>
              <a:t>specificity.</a:t>
            </a:r>
            <a:endParaRPr lang="en-US" sz="2500" dirty="0"/>
          </a:p>
          <a:p>
            <a:pPr marL="457200" indent="-457200">
              <a:buFont typeface="Arial" pitchFamily="34" charset="0"/>
              <a:buChar char="•"/>
            </a:pPr>
            <a:endParaRPr lang="en-US" sz="2500" dirty="0" smtClean="0"/>
          </a:p>
        </p:txBody>
      </p:sp>
    </p:spTree>
    <p:extLst>
      <p:ext uri="{BB962C8B-B14F-4D97-AF65-F5344CB8AC3E}">
        <p14:creationId xmlns:p14="http://schemas.microsoft.com/office/powerpoint/2010/main" val="2737932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826327"/>
            <a:ext cx="5118709" cy="1323439"/>
          </a:xfrm>
          <a:prstGeom prst="rect">
            <a:avLst/>
          </a:prstGeom>
          <a:noFill/>
        </p:spPr>
        <p:txBody>
          <a:bodyPr wrap="none" rtlCol="0">
            <a:spAutoFit/>
          </a:bodyPr>
          <a:lstStyle/>
          <a:p>
            <a:r>
              <a:rPr lang="en-US" sz="4000" dirty="0" smtClean="0">
                <a:solidFill>
                  <a:schemeClr val="tx2"/>
                </a:solidFill>
              </a:rPr>
              <a:t>Analyzing Process of </a:t>
            </a:r>
          </a:p>
          <a:p>
            <a:r>
              <a:rPr lang="en-US" sz="4000" dirty="0" smtClean="0">
                <a:solidFill>
                  <a:schemeClr val="tx2"/>
                </a:solidFill>
              </a:rPr>
              <a:t>Change or Continuity</a:t>
            </a:r>
            <a:endParaRPr lang="en-US" sz="4000" dirty="0">
              <a:solidFill>
                <a:schemeClr val="tx2"/>
              </a:solidFill>
            </a:endParaRPr>
          </a:p>
        </p:txBody>
      </p:sp>
    </p:spTree>
    <p:extLst>
      <p:ext uri="{BB962C8B-B14F-4D97-AF65-F5344CB8AC3E}">
        <p14:creationId xmlns:p14="http://schemas.microsoft.com/office/powerpoint/2010/main" val="1292770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8229600" cy="5416868"/>
          </a:xfrm>
          <a:prstGeom prst="rect">
            <a:avLst/>
          </a:prstGeom>
          <a:noFill/>
        </p:spPr>
        <p:txBody>
          <a:bodyPr wrap="square" rtlCol="0">
            <a:spAutoFit/>
          </a:bodyPr>
          <a:lstStyle/>
          <a:p>
            <a:pPr algn="ctr"/>
            <a:r>
              <a:rPr lang="en-US" sz="3200" dirty="0" smtClean="0">
                <a:solidFill>
                  <a:schemeClr val="tx2"/>
                </a:solidFill>
              </a:rPr>
              <a:t>Analyzing Process of Change or Continuity</a:t>
            </a:r>
          </a:p>
          <a:p>
            <a:endParaRPr lang="en-US" sz="3200" dirty="0"/>
          </a:p>
          <a:p>
            <a:pPr marL="457200" indent="-457200">
              <a:buFont typeface="Arial" pitchFamily="34" charset="0"/>
              <a:buChar char="•"/>
            </a:pPr>
            <a:r>
              <a:rPr lang="en-US" sz="2500" dirty="0"/>
              <a:t>Must analyze at least one reason for a continuity or change</a:t>
            </a:r>
            <a:endParaRPr lang="en-US" sz="2500" dirty="0" smtClean="0"/>
          </a:p>
          <a:p>
            <a:pPr marL="457200" indent="-457200">
              <a:buFont typeface="Arial" pitchFamily="34" charset="0"/>
              <a:buChar char="•"/>
            </a:pPr>
            <a:endParaRPr lang="en-US" sz="2500" dirty="0"/>
          </a:p>
          <a:p>
            <a:pPr marL="457200" indent="-457200">
              <a:buFont typeface="Arial" pitchFamily="34" charset="0"/>
              <a:buChar char="•"/>
            </a:pPr>
            <a:r>
              <a:rPr lang="en-US" sz="2500" dirty="0"/>
              <a:t>Why does this particular thing change?  What causes that change, and why does that change occur right then and not at some other time?</a:t>
            </a:r>
            <a:endParaRPr lang="en-US" sz="2500" dirty="0" smtClean="0"/>
          </a:p>
          <a:p>
            <a:pPr marL="457200" indent="-457200">
              <a:buFont typeface="Arial" pitchFamily="34" charset="0"/>
              <a:buChar char="•"/>
            </a:pPr>
            <a:endParaRPr lang="en-US" sz="2500" dirty="0"/>
          </a:p>
          <a:p>
            <a:pPr marL="457200" indent="-457200">
              <a:buFont typeface="Arial" pitchFamily="34" charset="0"/>
              <a:buChar char="•"/>
            </a:pPr>
            <a:r>
              <a:rPr lang="en-US" sz="2500" dirty="0"/>
              <a:t>Why does this particular thing stay the same?  Is something prevented change, or is consistency with this thing desired?</a:t>
            </a:r>
          </a:p>
          <a:p>
            <a:pPr marL="457200" indent="-457200">
              <a:buFont typeface="Arial" pitchFamily="34" charset="0"/>
              <a:buChar char="•"/>
            </a:pPr>
            <a:endParaRPr lang="en-US" sz="3200" dirty="0" smtClean="0"/>
          </a:p>
        </p:txBody>
      </p:sp>
    </p:spTree>
    <p:extLst>
      <p:ext uri="{BB962C8B-B14F-4D97-AF65-F5344CB8AC3E}">
        <p14:creationId xmlns:p14="http://schemas.microsoft.com/office/powerpoint/2010/main" val="1772246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8229600" cy="5032147"/>
          </a:xfrm>
          <a:prstGeom prst="rect">
            <a:avLst/>
          </a:prstGeom>
          <a:noFill/>
        </p:spPr>
        <p:txBody>
          <a:bodyPr wrap="square" rtlCol="0">
            <a:spAutoFit/>
          </a:bodyPr>
          <a:lstStyle/>
          <a:p>
            <a:pPr algn="ctr"/>
            <a:r>
              <a:rPr lang="en-US" sz="3200" dirty="0" smtClean="0">
                <a:solidFill>
                  <a:schemeClr val="tx2"/>
                </a:solidFill>
              </a:rPr>
              <a:t>Analyzing Process of Change or Continuity</a:t>
            </a:r>
          </a:p>
          <a:p>
            <a:endParaRPr lang="en-US" sz="3200" dirty="0"/>
          </a:p>
          <a:p>
            <a:pPr marL="457200" indent="-457200">
              <a:buFont typeface="Arial" pitchFamily="34" charset="0"/>
              <a:buChar char="•"/>
            </a:pPr>
            <a:r>
              <a:rPr lang="en-US" sz="2500" dirty="0" smtClean="0"/>
              <a:t>Example: “Buddhism’s popularity declined in India during the Classical period as a direct result of many factors.  First, the </a:t>
            </a:r>
            <a:r>
              <a:rPr lang="en-US" sz="2500" dirty="0" err="1" smtClean="0"/>
              <a:t>Guptas</a:t>
            </a:r>
            <a:r>
              <a:rPr lang="en-US" sz="2500" dirty="0" smtClean="0"/>
              <a:t> promoted Hinduism in a period directly after Buddhist </a:t>
            </a:r>
            <a:r>
              <a:rPr lang="en-US" sz="2500" dirty="0" err="1" smtClean="0"/>
              <a:t>Kushan</a:t>
            </a:r>
            <a:r>
              <a:rPr lang="en-US" sz="2500" dirty="0" smtClean="0"/>
              <a:t> rule where Buddhism had come to be associated with foreignness.  Secondly, Buddhism rejects the idea of the caste system, a social structure which was deeply engrained into Indian society as a result of Aryan and Hindu influence.”</a:t>
            </a:r>
            <a:endParaRPr lang="en-US" sz="2500" dirty="0"/>
          </a:p>
          <a:p>
            <a:pPr marL="457200" indent="-457200">
              <a:buFont typeface="Arial" pitchFamily="34" charset="0"/>
              <a:buChar char="•"/>
            </a:pPr>
            <a:endParaRPr lang="en-US" sz="3200" dirty="0" smtClean="0"/>
          </a:p>
        </p:txBody>
      </p:sp>
    </p:spTree>
    <p:extLst>
      <p:ext uri="{BB962C8B-B14F-4D97-AF65-F5344CB8AC3E}">
        <p14:creationId xmlns:p14="http://schemas.microsoft.com/office/powerpoint/2010/main" val="19675045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98" cy="5509200"/>
          </a:xfrm>
          <a:prstGeom prst="rect">
            <a:avLst/>
          </a:prstGeom>
          <a:noFill/>
        </p:spPr>
        <p:txBody>
          <a:bodyPr wrap="square" rtlCol="0">
            <a:spAutoFit/>
          </a:bodyPr>
          <a:lstStyle/>
          <a:p>
            <a:pPr algn="ctr"/>
            <a:r>
              <a:rPr lang="en-US" sz="3200" dirty="0" smtClean="0">
                <a:solidFill>
                  <a:schemeClr val="tx2"/>
                </a:solidFill>
              </a:rPr>
              <a:t>2006 CCOT</a:t>
            </a:r>
            <a:endParaRPr lang="en-US" sz="3200" dirty="0">
              <a:solidFill>
                <a:schemeClr val="tx2"/>
              </a:solidFill>
            </a:endParaRPr>
          </a:p>
          <a:p>
            <a:pPr algn="ctr"/>
            <a:r>
              <a:rPr lang="en-US" sz="3200" dirty="0" smtClean="0">
                <a:solidFill>
                  <a:schemeClr val="tx2"/>
                </a:solidFill>
              </a:rPr>
              <a:t>Marking </a:t>
            </a:r>
            <a:r>
              <a:rPr lang="en-US" sz="3200" dirty="0">
                <a:solidFill>
                  <a:schemeClr val="tx2"/>
                </a:solidFill>
              </a:rPr>
              <a:t>it </a:t>
            </a:r>
            <a:r>
              <a:rPr lang="en-US" sz="3200" dirty="0" smtClean="0">
                <a:solidFill>
                  <a:schemeClr val="tx2"/>
                </a:solidFill>
              </a:rPr>
              <a:t>up</a:t>
            </a:r>
          </a:p>
          <a:p>
            <a:pPr algn="ctr"/>
            <a:endParaRPr lang="en-US" sz="3200" dirty="0" smtClean="0">
              <a:solidFill>
                <a:schemeClr val="tx2"/>
              </a:solidFill>
            </a:endParaRPr>
          </a:p>
          <a:p>
            <a:r>
              <a:rPr lang="en-US" sz="3200" dirty="0" smtClean="0"/>
              <a:t>Write an essay that:</a:t>
            </a:r>
          </a:p>
          <a:p>
            <a:pPr marL="457200" indent="-457200">
              <a:buFont typeface="Arial" pitchFamily="34" charset="0"/>
              <a:buChar char="•"/>
            </a:pPr>
            <a:r>
              <a:rPr lang="en-US" sz="3200" dirty="0" smtClean="0"/>
              <a:t>Has a relevant thesis and supports that thesis with appropriate historical evidence.</a:t>
            </a:r>
          </a:p>
          <a:p>
            <a:pPr marL="457200" indent="-457200">
              <a:buFont typeface="Arial" pitchFamily="34" charset="0"/>
              <a:buChar char="•"/>
            </a:pPr>
            <a:r>
              <a:rPr lang="en-US" sz="3200" dirty="0" smtClean="0"/>
              <a:t>Addresses all parts of the question.</a:t>
            </a:r>
          </a:p>
          <a:p>
            <a:pPr marL="457200" indent="-457200">
              <a:buFont typeface="Arial" pitchFamily="34" charset="0"/>
              <a:buChar char="•"/>
            </a:pPr>
            <a:r>
              <a:rPr lang="en-US" sz="3200" dirty="0" smtClean="0"/>
              <a:t>Uses world historical context to show change over time and/or continuities.</a:t>
            </a:r>
          </a:p>
          <a:p>
            <a:pPr marL="457200" indent="-457200">
              <a:buFont typeface="Arial" pitchFamily="34" charset="0"/>
              <a:buChar char="•"/>
            </a:pPr>
            <a:r>
              <a:rPr lang="en-US" sz="3200" dirty="0" smtClean="0"/>
              <a:t>Analyzes the process of change over time and/or continuity.</a:t>
            </a:r>
            <a:endParaRPr lang="en-US" sz="3200" dirty="0"/>
          </a:p>
        </p:txBody>
      </p:sp>
    </p:spTree>
    <p:extLst>
      <p:ext uri="{BB962C8B-B14F-4D97-AF65-F5344CB8AC3E}">
        <p14:creationId xmlns:p14="http://schemas.microsoft.com/office/powerpoint/2010/main" val="1381323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5685" y="1981200"/>
            <a:ext cx="4512774" cy="2862322"/>
          </a:xfrm>
          <a:prstGeom prst="rect">
            <a:avLst/>
          </a:prstGeom>
          <a:noFill/>
        </p:spPr>
        <p:txBody>
          <a:bodyPr wrap="none" rtlCol="0">
            <a:spAutoFit/>
          </a:bodyPr>
          <a:lstStyle/>
          <a:p>
            <a:pPr algn="ctr"/>
            <a:r>
              <a:rPr lang="en-US" sz="4500" b="1" dirty="0" smtClean="0">
                <a:solidFill>
                  <a:schemeClr val="tx2"/>
                </a:solidFill>
              </a:rPr>
              <a:t>CCOT Prompts</a:t>
            </a:r>
          </a:p>
          <a:p>
            <a:pPr algn="ctr"/>
            <a:r>
              <a:rPr lang="en-US" sz="4500" b="1" dirty="0" smtClean="0">
                <a:solidFill>
                  <a:schemeClr val="tx2"/>
                </a:solidFill>
              </a:rPr>
              <a:t>2002-2013</a:t>
            </a:r>
          </a:p>
          <a:p>
            <a:pPr algn="ctr"/>
            <a:endParaRPr lang="en-US" sz="4500" b="1" dirty="0">
              <a:solidFill>
                <a:schemeClr val="tx2"/>
              </a:solidFill>
            </a:endParaRPr>
          </a:p>
          <a:p>
            <a:pPr algn="ctr"/>
            <a:r>
              <a:rPr lang="en-US" sz="4500" b="1" dirty="0" smtClean="0">
                <a:solidFill>
                  <a:schemeClr val="tx2"/>
                </a:solidFill>
              </a:rPr>
              <a:t>Find the Phrase</a:t>
            </a:r>
            <a:endParaRPr lang="en-US" sz="4500" b="1" dirty="0">
              <a:solidFill>
                <a:schemeClr val="tx2"/>
              </a:solidFill>
            </a:endParaRPr>
          </a:p>
        </p:txBody>
      </p:sp>
    </p:spTree>
    <p:extLst>
      <p:ext uri="{BB962C8B-B14F-4D97-AF65-F5344CB8AC3E}">
        <p14:creationId xmlns:p14="http://schemas.microsoft.com/office/powerpoint/2010/main" val="2119981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38200"/>
            <a:ext cx="8763098" cy="6001643"/>
          </a:xfrm>
          <a:prstGeom prst="rect">
            <a:avLst/>
          </a:prstGeom>
          <a:noFill/>
        </p:spPr>
        <p:txBody>
          <a:bodyPr wrap="square" rtlCol="0">
            <a:spAutoFit/>
          </a:bodyPr>
          <a:lstStyle/>
          <a:p>
            <a:pPr algn="ctr"/>
            <a:r>
              <a:rPr lang="en-US" sz="3200" dirty="0" smtClean="0">
                <a:solidFill>
                  <a:schemeClr val="tx2"/>
                </a:solidFill>
              </a:rPr>
              <a:t>2006 CCOT</a:t>
            </a:r>
            <a:endParaRPr lang="en-US" sz="3200" dirty="0">
              <a:solidFill>
                <a:schemeClr val="tx2"/>
              </a:solidFill>
            </a:endParaRPr>
          </a:p>
          <a:p>
            <a:pPr algn="ctr"/>
            <a:r>
              <a:rPr lang="en-US" sz="3200" dirty="0" smtClean="0">
                <a:solidFill>
                  <a:schemeClr val="tx2"/>
                </a:solidFill>
              </a:rPr>
              <a:t>Marking </a:t>
            </a:r>
            <a:r>
              <a:rPr lang="en-US" sz="3200" dirty="0">
                <a:solidFill>
                  <a:schemeClr val="tx2"/>
                </a:solidFill>
              </a:rPr>
              <a:t>it </a:t>
            </a:r>
            <a:r>
              <a:rPr lang="en-US" sz="3200" dirty="0" smtClean="0">
                <a:solidFill>
                  <a:schemeClr val="tx2"/>
                </a:solidFill>
              </a:rPr>
              <a:t>up</a:t>
            </a:r>
          </a:p>
          <a:p>
            <a:pPr algn="ctr"/>
            <a:endParaRPr lang="en-US" sz="3200" dirty="0" smtClean="0">
              <a:solidFill>
                <a:schemeClr val="tx2"/>
              </a:solidFill>
            </a:endParaRPr>
          </a:p>
          <a:p>
            <a:r>
              <a:rPr lang="en-US" sz="3200" dirty="0" smtClean="0"/>
              <a:t>Write an essay that:</a:t>
            </a:r>
          </a:p>
          <a:p>
            <a:pPr marL="457200" indent="-457200">
              <a:buFont typeface="Arial" pitchFamily="34" charset="0"/>
              <a:buChar char="•"/>
            </a:pPr>
            <a:r>
              <a:rPr lang="en-US" sz="3200" dirty="0" smtClean="0"/>
              <a:t>Has a relevant </a:t>
            </a:r>
            <a:r>
              <a:rPr lang="en-US" sz="3200" dirty="0" smtClean="0">
                <a:solidFill>
                  <a:srgbClr val="FF0000"/>
                </a:solidFill>
              </a:rPr>
              <a:t>thesis (1) </a:t>
            </a:r>
            <a:r>
              <a:rPr lang="en-US" sz="3200" dirty="0" smtClean="0"/>
              <a:t>and supports that thesis with appropriate historical </a:t>
            </a:r>
            <a:r>
              <a:rPr lang="en-US" sz="3200" dirty="0" smtClean="0">
                <a:solidFill>
                  <a:srgbClr val="FF0000"/>
                </a:solidFill>
              </a:rPr>
              <a:t>evidence (2)</a:t>
            </a:r>
            <a:r>
              <a:rPr lang="en-US" sz="3200" dirty="0" smtClean="0"/>
              <a:t>.</a:t>
            </a:r>
          </a:p>
          <a:p>
            <a:pPr marL="457200" indent="-457200">
              <a:buFont typeface="Arial" pitchFamily="34" charset="0"/>
              <a:buChar char="•"/>
            </a:pPr>
            <a:r>
              <a:rPr lang="en-US" sz="3200" dirty="0" smtClean="0"/>
              <a:t>Addresses </a:t>
            </a:r>
            <a:r>
              <a:rPr lang="en-US" sz="3200" dirty="0" smtClean="0">
                <a:solidFill>
                  <a:srgbClr val="FF0000"/>
                </a:solidFill>
              </a:rPr>
              <a:t>all parts (2) </a:t>
            </a:r>
            <a:r>
              <a:rPr lang="en-US" sz="3200" dirty="0" smtClean="0"/>
              <a:t>of the question.</a:t>
            </a:r>
          </a:p>
          <a:p>
            <a:pPr marL="457200" indent="-457200">
              <a:buFont typeface="Arial" pitchFamily="34" charset="0"/>
              <a:buChar char="•"/>
            </a:pPr>
            <a:r>
              <a:rPr lang="en-US" sz="3200" dirty="0" smtClean="0"/>
              <a:t>Uses </a:t>
            </a:r>
            <a:r>
              <a:rPr lang="en-US" sz="3200" dirty="0" smtClean="0">
                <a:solidFill>
                  <a:srgbClr val="FF0000"/>
                </a:solidFill>
              </a:rPr>
              <a:t>world historical context (1) </a:t>
            </a:r>
            <a:r>
              <a:rPr lang="en-US" sz="3200" dirty="0" smtClean="0"/>
              <a:t>to show change over time and/or continuities.</a:t>
            </a:r>
          </a:p>
          <a:p>
            <a:pPr marL="457200" indent="-457200">
              <a:buFont typeface="Arial" pitchFamily="34" charset="0"/>
              <a:buChar char="•"/>
            </a:pPr>
            <a:r>
              <a:rPr lang="en-US" sz="3200" dirty="0" smtClean="0">
                <a:solidFill>
                  <a:srgbClr val="FF0000"/>
                </a:solidFill>
              </a:rPr>
              <a:t>Analyzes (1)</a:t>
            </a:r>
            <a:r>
              <a:rPr lang="en-US" sz="3200" dirty="0" smtClean="0"/>
              <a:t> the process of change over time and/or continuity.</a:t>
            </a:r>
            <a:endParaRPr lang="en-US" sz="3200" dirty="0"/>
          </a:p>
        </p:txBody>
      </p:sp>
    </p:spTree>
    <p:extLst>
      <p:ext uri="{BB962C8B-B14F-4D97-AF65-F5344CB8AC3E}">
        <p14:creationId xmlns:p14="http://schemas.microsoft.com/office/powerpoint/2010/main" val="13876775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98" cy="4524315"/>
          </a:xfrm>
          <a:prstGeom prst="rect">
            <a:avLst/>
          </a:prstGeom>
          <a:noFill/>
        </p:spPr>
        <p:txBody>
          <a:bodyPr wrap="square" rtlCol="0">
            <a:spAutoFit/>
          </a:bodyPr>
          <a:lstStyle/>
          <a:p>
            <a:pPr algn="ctr"/>
            <a:r>
              <a:rPr lang="en-US" sz="3200" dirty="0" smtClean="0">
                <a:solidFill>
                  <a:schemeClr val="tx2"/>
                </a:solidFill>
              </a:rPr>
              <a:t>2006 CCOT</a:t>
            </a:r>
          </a:p>
          <a:p>
            <a:pPr algn="ctr"/>
            <a:endParaRPr lang="en-US" sz="3200" dirty="0">
              <a:solidFill>
                <a:schemeClr val="tx2"/>
              </a:solidFill>
            </a:endParaRPr>
          </a:p>
          <a:p>
            <a:pPr algn="ctr"/>
            <a:r>
              <a:rPr lang="en-US" sz="3200" dirty="0" smtClean="0">
                <a:solidFill>
                  <a:schemeClr val="tx2"/>
                </a:solidFill>
              </a:rPr>
              <a:t>“Analyze the cultural and political changes and continuities in ONE of the following civilizations during the last centuries of the classical era.</a:t>
            </a:r>
          </a:p>
          <a:p>
            <a:pPr algn="ctr"/>
            <a:endParaRPr lang="en-US" sz="3200" dirty="0">
              <a:solidFill>
                <a:schemeClr val="tx2"/>
              </a:solidFill>
            </a:endParaRPr>
          </a:p>
          <a:p>
            <a:pPr algn="ctr"/>
            <a:r>
              <a:rPr lang="en-US" sz="3200" dirty="0" smtClean="0">
                <a:solidFill>
                  <a:schemeClr val="tx2"/>
                </a:solidFill>
              </a:rPr>
              <a:t>Chinese, 100 CE – 600 CE</a:t>
            </a:r>
          </a:p>
          <a:p>
            <a:pPr algn="ctr"/>
            <a:r>
              <a:rPr lang="en-US" sz="3200" dirty="0" smtClean="0">
                <a:solidFill>
                  <a:schemeClr val="accent1">
                    <a:lumMod val="60000"/>
                    <a:lumOff val="40000"/>
                  </a:schemeClr>
                </a:solidFill>
              </a:rPr>
              <a:t>Roman, 100 CE – 600 CE</a:t>
            </a:r>
          </a:p>
          <a:p>
            <a:pPr algn="ctr"/>
            <a:r>
              <a:rPr lang="en-US" sz="3200" dirty="0" smtClean="0">
                <a:solidFill>
                  <a:schemeClr val="tx2"/>
                </a:solidFill>
              </a:rPr>
              <a:t>Indian, 300 CE – 600 CE</a:t>
            </a:r>
            <a:endParaRPr lang="en-US" sz="3200" dirty="0">
              <a:solidFill>
                <a:schemeClr val="tx2"/>
              </a:solidFill>
            </a:endParaRPr>
          </a:p>
        </p:txBody>
      </p:sp>
    </p:spTree>
    <p:extLst>
      <p:ext uri="{BB962C8B-B14F-4D97-AF65-F5344CB8AC3E}">
        <p14:creationId xmlns:p14="http://schemas.microsoft.com/office/powerpoint/2010/main" val="3622576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023" y="152400"/>
            <a:ext cx="6607899" cy="1569660"/>
          </a:xfrm>
          <a:prstGeom prst="rect">
            <a:avLst/>
          </a:prstGeom>
          <a:noFill/>
        </p:spPr>
        <p:txBody>
          <a:bodyPr wrap="none" rtlCol="0">
            <a:spAutoFit/>
          </a:bodyPr>
          <a:lstStyle/>
          <a:p>
            <a:pPr algn="ctr"/>
            <a:r>
              <a:rPr lang="en-US" sz="3200" dirty="0" smtClean="0">
                <a:solidFill>
                  <a:prstClr val="white"/>
                </a:solidFill>
              </a:rPr>
              <a:t>2006 CCOT</a:t>
            </a:r>
            <a:endParaRPr lang="en-US" sz="3200" dirty="0">
              <a:solidFill>
                <a:prstClr val="white"/>
              </a:solidFill>
            </a:endParaRPr>
          </a:p>
          <a:p>
            <a:pPr algn="ctr"/>
            <a:endParaRPr lang="en-US" sz="3200" dirty="0">
              <a:solidFill>
                <a:prstClr val="white"/>
              </a:solidFill>
            </a:endParaRPr>
          </a:p>
          <a:p>
            <a:pPr algn="ctr"/>
            <a:r>
              <a:rPr lang="en-US" sz="3200" dirty="0" smtClean="0">
                <a:solidFill>
                  <a:prstClr val="white"/>
                </a:solidFill>
              </a:rPr>
              <a:t>Brainstorm: India, </a:t>
            </a:r>
            <a:r>
              <a:rPr lang="en-US" sz="3200" dirty="0">
                <a:solidFill>
                  <a:prstClr val="white"/>
                </a:solidFill>
              </a:rPr>
              <a:t>3</a:t>
            </a:r>
            <a:r>
              <a:rPr lang="en-US" sz="3200" dirty="0" smtClean="0">
                <a:solidFill>
                  <a:prstClr val="white"/>
                </a:solidFill>
              </a:rPr>
              <a:t>00 CE - 600 CE</a:t>
            </a:r>
            <a:endParaRPr lang="en-US" sz="3200" dirty="0">
              <a:solidFill>
                <a:prstClr val="white"/>
              </a:solidFill>
            </a:endParaRPr>
          </a:p>
        </p:txBody>
      </p:sp>
      <p:sp>
        <p:nvSpPr>
          <p:cNvPr id="3" name="TextBox 2"/>
          <p:cNvSpPr txBox="1"/>
          <p:nvPr/>
        </p:nvSpPr>
        <p:spPr>
          <a:xfrm>
            <a:off x="0" y="1722060"/>
            <a:ext cx="9059563" cy="5262979"/>
          </a:xfrm>
          <a:prstGeom prst="rect">
            <a:avLst/>
          </a:prstGeom>
          <a:noFill/>
        </p:spPr>
        <p:txBody>
          <a:bodyPr wrap="square" rtlCol="0">
            <a:spAutoFit/>
          </a:bodyPr>
          <a:lstStyle/>
          <a:p>
            <a:pPr marL="342900" indent="-342900">
              <a:buFont typeface="Arial" pitchFamily="34" charset="0"/>
              <a:buChar char="•"/>
            </a:pPr>
            <a:r>
              <a:rPr lang="en-US" sz="2400" dirty="0" smtClean="0"/>
              <a:t>Gupta </a:t>
            </a:r>
            <a:r>
              <a:rPr lang="en-US" sz="2400" dirty="0"/>
              <a:t>Empire, </a:t>
            </a:r>
            <a:r>
              <a:rPr lang="en-US" sz="2400" dirty="0" smtClean="0"/>
              <a:t>320-550 CE, ruling family using regional divisions, stable </a:t>
            </a:r>
            <a:r>
              <a:rPr lang="en-US" sz="2400" dirty="0"/>
              <a:t>and </a:t>
            </a:r>
            <a:r>
              <a:rPr lang="en-US" sz="2400" dirty="0" smtClean="0"/>
              <a:t>prosperous initially</a:t>
            </a:r>
            <a:endParaRPr lang="en-US" sz="2400" dirty="0"/>
          </a:p>
          <a:p>
            <a:pPr marL="342900" indent="-342900">
              <a:buFont typeface="Arial" pitchFamily="34" charset="0"/>
              <a:buChar char="•"/>
            </a:pPr>
            <a:r>
              <a:rPr lang="en-US" sz="2400" dirty="0"/>
              <a:t>Fell with invasions of </a:t>
            </a:r>
            <a:r>
              <a:rPr lang="en-US" sz="2400" dirty="0" smtClean="0"/>
              <a:t>White Huns</a:t>
            </a:r>
            <a:r>
              <a:rPr lang="en-US" sz="2400" dirty="0"/>
              <a:t>, 5</a:t>
            </a:r>
            <a:r>
              <a:rPr lang="en-US" sz="2400" baseline="30000" dirty="0"/>
              <a:t>th</a:t>
            </a:r>
            <a:r>
              <a:rPr lang="en-US" sz="2400" dirty="0"/>
              <a:t>-6</a:t>
            </a:r>
            <a:r>
              <a:rPr lang="en-US" sz="2400" baseline="30000" dirty="0"/>
              <a:t>th</a:t>
            </a:r>
            <a:r>
              <a:rPr lang="en-US" sz="2400" dirty="0"/>
              <a:t> centuries</a:t>
            </a:r>
          </a:p>
          <a:p>
            <a:pPr marL="342900" indent="-342900">
              <a:buFont typeface="Arial" pitchFamily="34" charset="0"/>
              <a:buChar char="•"/>
            </a:pPr>
            <a:r>
              <a:rPr lang="en-US" sz="2400" dirty="0" smtClean="0"/>
              <a:t>Golden Age: Gupta </a:t>
            </a:r>
            <a:r>
              <a:rPr lang="en-US" sz="2400" dirty="0"/>
              <a:t>emperors supported Hinduism, math and science</a:t>
            </a:r>
          </a:p>
          <a:p>
            <a:pPr marL="342900" indent="-342900">
              <a:buFont typeface="Arial" pitchFamily="34" charset="0"/>
              <a:buChar char="•"/>
            </a:pPr>
            <a:r>
              <a:rPr lang="en-US" sz="2400" dirty="0" smtClean="0"/>
              <a:t>Gradual </a:t>
            </a:r>
            <a:r>
              <a:rPr lang="en-US" sz="2400" dirty="0"/>
              <a:t>decline of Buddhism in India, spread beyond </a:t>
            </a:r>
            <a:r>
              <a:rPr lang="en-US" sz="2400" dirty="0" smtClean="0"/>
              <a:t>India into Southeast Asia</a:t>
            </a:r>
            <a:endParaRPr lang="en-US" sz="2400" dirty="0"/>
          </a:p>
          <a:p>
            <a:pPr marL="342900" indent="-342900">
              <a:buFont typeface="Arial" pitchFamily="34" charset="0"/>
              <a:buChar char="•"/>
            </a:pPr>
            <a:r>
              <a:rPr lang="en-US" sz="2400" dirty="0" smtClean="0"/>
              <a:t>Because of Buddhism and trade, India’s influence extends to SE Asia</a:t>
            </a:r>
          </a:p>
          <a:p>
            <a:endParaRPr lang="en-US" sz="2400" dirty="0"/>
          </a:p>
          <a:p>
            <a:pPr marL="342900" indent="-342900">
              <a:buFont typeface="Arial" pitchFamily="34" charset="0"/>
              <a:buChar char="•"/>
            </a:pPr>
            <a:r>
              <a:rPr lang="en-US" sz="2400" dirty="0"/>
              <a:t>Continued patriarchy</a:t>
            </a:r>
          </a:p>
          <a:p>
            <a:pPr marL="342900" indent="-342900">
              <a:buFont typeface="Arial" pitchFamily="34" charset="0"/>
              <a:buChar char="•"/>
            </a:pPr>
            <a:r>
              <a:rPr lang="en-US" sz="2400" dirty="0"/>
              <a:t>Continued strength of Hinduism</a:t>
            </a:r>
          </a:p>
          <a:p>
            <a:pPr marL="342900" indent="-342900">
              <a:buFont typeface="Arial" pitchFamily="34" charset="0"/>
              <a:buChar char="•"/>
            </a:pPr>
            <a:r>
              <a:rPr lang="en-US" sz="2400" dirty="0"/>
              <a:t>Continued trade by land and sea</a:t>
            </a:r>
          </a:p>
          <a:p>
            <a:pPr marL="285750" indent="-285750">
              <a:buFont typeface="Arial" pitchFamily="34" charset="0"/>
              <a:buChar char="•"/>
            </a:pPr>
            <a:r>
              <a:rPr lang="en-US" sz="2400" dirty="0" smtClean="0"/>
              <a:t>Continued caste system</a:t>
            </a:r>
            <a:endParaRPr lang="en-US" sz="2400" dirty="0"/>
          </a:p>
        </p:txBody>
      </p:sp>
    </p:spTree>
    <p:extLst>
      <p:ext uri="{BB962C8B-B14F-4D97-AF65-F5344CB8AC3E}">
        <p14:creationId xmlns:p14="http://schemas.microsoft.com/office/powerpoint/2010/main" val="764575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5965" y="152400"/>
            <a:ext cx="6882013" cy="1569660"/>
          </a:xfrm>
          <a:prstGeom prst="rect">
            <a:avLst/>
          </a:prstGeom>
          <a:noFill/>
        </p:spPr>
        <p:txBody>
          <a:bodyPr wrap="none" rtlCol="0">
            <a:spAutoFit/>
          </a:bodyPr>
          <a:lstStyle/>
          <a:p>
            <a:pPr algn="ctr"/>
            <a:r>
              <a:rPr lang="en-US" sz="3200" dirty="0" smtClean="0">
                <a:solidFill>
                  <a:prstClr val="white"/>
                </a:solidFill>
              </a:rPr>
              <a:t>2006 CCOT</a:t>
            </a:r>
            <a:endParaRPr lang="en-US" sz="3200" dirty="0">
              <a:solidFill>
                <a:prstClr val="white"/>
              </a:solidFill>
            </a:endParaRPr>
          </a:p>
          <a:p>
            <a:pPr algn="ctr"/>
            <a:endParaRPr lang="en-US" sz="3200" dirty="0">
              <a:solidFill>
                <a:prstClr val="white"/>
              </a:solidFill>
            </a:endParaRPr>
          </a:p>
          <a:p>
            <a:pPr algn="ctr"/>
            <a:r>
              <a:rPr lang="en-US" sz="3200" dirty="0" smtClean="0">
                <a:solidFill>
                  <a:prstClr val="white"/>
                </a:solidFill>
              </a:rPr>
              <a:t>Brainstorm: China, 100 CE – 600 CE</a:t>
            </a:r>
            <a:endParaRPr lang="en-US" sz="3200" dirty="0">
              <a:solidFill>
                <a:prstClr val="white"/>
              </a:solidFill>
            </a:endParaRPr>
          </a:p>
        </p:txBody>
      </p:sp>
      <p:sp>
        <p:nvSpPr>
          <p:cNvPr id="3" name="TextBox 2"/>
          <p:cNvSpPr txBox="1"/>
          <p:nvPr/>
        </p:nvSpPr>
        <p:spPr>
          <a:xfrm>
            <a:off x="84437" y="1738729"/>
            <a:ext cx="9059563" cy="5047536"/>
          </a:xfrm>
          <a:prstGeom prst="rect">
            <a:avLst/>
          </a:prstGeom>
          <a:noFill/>
        </p:spPr>
        <p:txBody>
          <a:bodyPr wrap="square" rtlCol="0">
            <a:spAutoFit/>
          </a:bodyPr>
          <a:lstStyle/>
          <a:p>
            <a:pPr marL="285750" indent="-285750">
              <a:buFont typeface="Arial" pitchFamily="34" charset="0"/>
              <a:buChar char="•"/>
            </a:pPr>
            <a:r>
              <a:rPr lang="en-US" sz="2300" dirty="0" smtClean="0"/>
              <a:t>Han </a:t>
            </a:r>
            <a:r>
              <a:rPr lang="en-US" sz="2300" dirty="0"/>
              <a:t>Empire, 206 BCE-220 CE- centralization, bureaucracy</a:t>
            </a:r>
          </a:p>
          <a:p>
            <a:pPr marL="285750" indent="-285750">
              <a:buFont typeface="Arial" pitchFamily="34" charset="0"/>
              <a:buChar char="•"/>
            </a:pPr>
            <a:r>
              <a:rPr lang="en-US" sz="2300" dirty="0"/>
              <a:t>Fell due to internal </a:t>
            </a:r>
            <a:r>
              <a:rPr lang="en-US" sz="2300" dirty="0" smtClean="0"/>
              <a:t>problems (disagreements at court, corruption)</a:t>
            </a:r>
            <a:endParaRPr lang="en-US" sz="2300" dirty="0"/>
          </a:p>
          <a:p>
            <a:pPr marL="285750" indent="-285750">
              <a:buFont typeface="Arial" pitchFamily="34" charset="0"/>
              <a:buChar char="•"/>
            </a:pPr>
            <a:r>
              <a:rPr lang="en-US" sz="2300" dirty="0" smtClean="0"/>
              <a:t>Fell due to external problems (conflicts </a:t>
            </a:r>
            <a:r>
              <a:rPr lang="en-US" sz="2300" dirty="0"/>
              <a:t>with </a:t>
            </a:r>
            <a:r>
              <a:rPr lang="en-US" sz="2300" dirty="0" smtClean="0"/>
              <a:t>Hun invasions)</a:t>
            </a:r>
          </a:p>
          <a:p>
            <a:pPr marL="285750" indent="-285750">
              <a:buFont typeface="Arial" pitchFamily="34" charset="0"/>
              <a:buChar char="•"/>
            </a:pPr>
            <a:r>
              <a:rPr lang="en-US" sz="2300" dirty="0" smtClean="0"/>
              <a:t>220-589: 3 Kingdoms Period, regional </a:t>
            </a:r>
            <a:r>
              <a:rPr lang="en-US" sz="2300" dirty="0"/>
              <a:t>kingdoms, warlords, disorder</a:t>
            </a:r>
          </a:p>
          <a:p>
            <a:pPr marL="285750" indent="-285750">
              <a:buFont typeface="Arial" pitchFamily="34" charset="0"/>
              <a:buChar char="•"/>
            </a:pPr>
            <a:r>
              <a:rPr lang="en-US" sz="2300" dirty="0"/>
              <a:t>589-618-Sui dynasty </a:t>
            </a:r>
            <a:endParaRPr lang="en-US" sz="2300" dirty="0" smtClean="0"/>
          </a:p>
          <a:p>
            <a:pPr marL="285750" indent="-285750">
              <a:buFont typeface="Arial" pitchFamily="34" charset="0"/>
              <a:buChar char="•"/>
            </a:pPr>
            <a:r>
              <a:rPr lang="en-US" sz="2300" dirty="0" smtClean="0"/>
              <a:t>618-907 </a:t>
            </a:r>
            <a:r>
              <a:rPr lang="en-US" sz="2300" dirty="0"/>
              <a:t>Tang </a:t>
            </a:r>
            <a:r>
              <a:rPr lang="en-US" sz="2300" dirty="0" smtClean="0"/>
              <a:t>dynasty who </a:t>
            </a:r>
            <a:r>
              <a:rPr lang="en-US" sz="2300" dirty="0"/>
              <a:t>reunified China</a:t>
            </a:r>
          </a:p>
          <a:p>
            <a:pPr marL="285750" indent="-285750">
              <a:buFont typeface="Arial" pitchFamily="34" charset="0"/>
              <a:buChar char="•"/>
            </a:pPr>
            <a:r>
              <a:rPr lang="en-US" sz="2300" dirty="0"/>
              <a:t>Buddhism </a:t>
            </a:r>
            <a:r>
              <a:rPr lang="en-US" sz="2300" dirty="0" smtClean="0"/>
              <a:t>slowly becomes </a:t>
            </a:r>
            <a:r>
              <a:rPr lang="en-US" sz="2300" dirty="0"/>
              <a:t>more popular, coming in on Silk Road</a:t>
            </a:r>
          </a:p>
          <a:p>
            <a:pPr marL="285750" indent="-285750">
              <a:buFont typeface="Arial" pitchFamily="34" charset="0"/>
              <a:buChar char="•"/>
            </a:pPr>
            <a:endParaRPr lang="en-US" sz="2300" dirty="0" smtClean="0"/>
          </a:p>
          <a:p>
            <a:pPr marL="285750" indent="-285750">
              <a:buFont typeface="Arial" pitchFamily="34" charset="0"/>
              <a:buChar char="•"/>
            </a:pPr>
            <a:r>
              <a:rPr lang="en-US" sz="2300" dirty="0" smtClean="0"/>
              <a:t>Continued Daoism</a:t>
            </a:r>
          </a:p>
          <a:p>
            <a:pPr marL="285750" indent="-285750">
              <a:buFont typeface="Arial" pitchFamily="34" charset="0"/>
              <a:buChar char="•"/>
            </a:pPr>
            <a:r>
              <a:rPr lang="en-US" sz="2300" dirty="0" smtClean="0"/>
              <a:t>Confucianism continued</a:t>
            </a:r>
            <a:endParaRPr lang="en-US" sz="2300" dirty="0"/>
          </a:p>
          <a:p>
            <a:pPr marL="285750" indent="-285750">
              <a:buFont typeface="Arial" pitchFamily="34" charset="0"/>
              <a:buChar char="•"/>
            </a:pPr>
            <a:r>
              <a:rPr lang="en-US" sz="2300" dirty="0"/>
              <a:t>Continued patriarchy, filial piety, veneration of ancestors</a:t>
            </a:r>
          </a:p>
          <a:p>
            <a:pPr marL="285750" indent="-285750">
              <a:buFont typeface="Arial" pitchFamily="34" charset="0"/>
              <a:buChar char="•"/>
            </a:pPr>
            <a:r>
              <a:rPr lang="en-US" sz="2300" dirty="0"/>
              <a:t>Continued examination </a:t>
            </a:r>
            <a:r>
              <a:rPr lang="en-US" sz="2300" dirty="0" smtClean="0"/>
              <a:t>system</a:t>
            </a:r>
            <a:endParaRPr lang="en-US" sz="2300" dirty="0"/>
          </a:p>
          <a:p>
            <a:pPr marL="285750" indent="-285750">
              <a:buFont typeface="Arial" pitchFamily="34" charset="0"/>
              <a:buChar char="•"/>
            </a:pPr>
            <a:r>
              <a:rPr lang="en-US" sz="2300" dirty="0"/>
              <a:t>Continued expansion of Great wall</a:t>
            </a:r>
          </a:p>
        </p:txBody>
      </p:sp>
    </p:spTree>
    <p:extLst>
      <p:ext uri="{BB962C8B-B14F-4D97-AF65-F5344CB8AC3E}">
        <p14:creationId xmlns:p14="http://schemas.microsoft.com/office/powerpoint/2010/main" val="3885120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79418"/>
            <a:ext cx="8458200" cy="5016758"/>
          </a:xfrm>
          <a:prstGeom prst="rect">
            <a:avLst/>
          </a:prstGeom>
          <a:noFill/>
        </p:spPr>
        <p:txBody>
          <a:bodyPr wrap="square" rtlCol="0">
            <a:spAutoFit/>
          </a:bodyPr>
          <a:lstStyle/>
          <a:p>
            <a:pPr algn="ctr"/>
            <a:r>
              <a:rPr lang="en-US" sz="2800" u="sng" dirty="0" smtClean="0">
                <a:solidFill>
                  <a:schemeClr val="tx2"/>
                </a:solidFill>
              </a:rPr>
              <a:t>Tuesday, September 3</a:t>
            </a:r>
            <a:r>
              <a:rPr lang="en-US" sz="2800" u="sng" baseline="30000" dirty="0" smtClean="0">
                <a:solidFill>
                  <a:schemeClr val="tx2"/>
                </a:solidFill>
              </a:rPr>
              <a:t>rd</a:t>
            </a:r>
            <a:r>
              <a:rPr lang="en-US" sz="2800" u="sng" dirty="0" smtClean="0">
                <a:solidFill>
                  <a:schemeClr val="tx2"/>
                </a:solidFill>
              </a:rPr>
              <a:t> – 2006 CCOT due</a:t>
            </a:r>
            <a:endParaRPr lang="en-US" sz="2800" u="sng" dirty="0">
              <a:solidFill>
                <a:schemeClr val="tx2"/>
              </a:solidFill>
            </a:endParaRPr>
          </a:p>
          <a:p>
            <a:endParaRPr lang="en-US" sz="2800" dirty="0">
              <a:solidFill>
                <a:prstClr val="white"/>
              </a:solidFill>
            </a:endParaRPr>
          </a:p>
          <a:p>
            <a:r>
              <a:rPr lang="en-US" sz="2800" dirty="0" smtClean="0">
                <a:solidFill>
                  <a:prstClr val="white"/>
                </a:solidFill>
              </a:rPr>
              <a:t>Type the essay at home, double-space it, </a:t>
            </a:r>
            <a:r>
              <a:rPr lang="en-US" sz="2800" dirty="0">
                <a:solidFill>
                  <a:prstClr val="white"/>
                </a:solidFill>
              </a:rPr>
              <a:t>and annotate the following </a:t>
            </a:r>
            <a:r>
              <a:rPr lang="en-US" sz="2800" dirty="0" smtClean="0">
                <a:solidFill>
                  <a:prstClr val="white"/>
                </a:solidFill>
              </a:rPr>
              <a:t>parts:</a:t>
            </a:r>
            <a:endParaRPr lang="en-US" sz="2800" dirty="0">
              <a:solidFill>
                <a:prstClr val="white"/>
              </a:solidFill>
            </a:endParaRPr>
          </a:p>
          <a:p>
            <a:endParaRPr lang="en-US" sz="2800" dirty="0">
              <a:solidFill>
                <a:prstClr val="white"/>
              </a:solidFill>
            </a:endParaRPr>
          </a:p>
          <a:p>
            <a:pPr marL="342900" indent="-342900">
              <a:buFontTx/>
              <a:buAutoNum type="arabicParenR"/>
            </a:pPr>
            <a:r>
              <a:rPr lang="en-US" sz="2800" dirty="0" smtClean="0">
                <a:solidFill>
                  <a:prstClr val="white"/>
                </a:solidFill>
              </a:rPr>
              <a:t> Thesis </a:t>
            </a:r>
            <a:r>
              <a:rPr lang="en-US" sz="2800" dirty="0">
                <a:solidFill>
                  <a:prstClr val="white"/>
                </a:solidFill>
              </a:rPr>
              <a:t>– </a:t>
            </a:r>
            <a:r>
              <a:rPr lang="en-US" sz="2800" b="1" dirty="0">
                <a:solidFill>
                  <a:prstClr val="white"/>
                </a:solidFill>
              </a:rPr>
              <a:t>bold</a:t>
            </a:r>
            <a:endParaRPr lang="en-US" sz="2800" dirty="0">
              <a:solidFill>
                <a:prstClr val="white"/>
              </a:solidFill>
            </a:endParaRPr>
          </a:p>
          <a:p>
            <a:pPr marL="342900" indent="-342900">
              <a:buFontTx/>
              <a:buAutoNum type="arabicParenR"/>
            </a:pPr>
            <a:r>
              <a:rPr lang="en-US" sz="2800" dirty="0" smtClean="0">
                <a:solidFill>
                  <a:prstClr val="white"/>
                </a:solidFill>
              </a:rPr>
              <a:t> Categories/Groups – </a:t>
            </a:r>
            <a:r>
              <a:rPr lang="en-US" sz="2800" u="sng" dirty="0" smtClean="0">
                <a:solidFill>
                  <a:prstClr val="white"/>
                </a:solidFill>
              </a:rPr>
              <a:t>underline</a:t>
            </a:r>
          </a:p>
          <a:p>
            <a:pPr marL="342900" indent="-342900">
              <a:buFontTx/>
              <a:buAutoNum type="arabicParenR"/>
            </a:pPr>
            <a:r>
              <a:rPr lang="en-US" sz="2800" dirty="0">
                <a:solidFill>
                  <a:prstClr val="white"/>
                </a:solidFill>
              </a:rPr>
              <a:t> </a:t>
            </a:r>
            <a:r>
              <a:rPr lang="en-US" sz="2800" dirty="0" smtClean="0">
                <a:solidFill>
                  <a:prstClr val="white"/>
                </a:solidFill>
              </a:rPr>
              <a:t>Evidence - </a:t>
            </a:r>
            <a:r>
              <a:rPr lang="en-US" sz="2800" i="1" dirty="0" smtClean="0">
                <a:solidFill>
                  <a:prstClr val="white"/>
                </a:solidFill>
              </a:rPr>
              <a:t>italicize</a:t>
            </a:r>
            <a:endParaRPr lang="en-US" sz="2800" dirty="0" smtClean="0">
              <a:solidFill>
                <a:prstClr val="white"/>
              </a:solidFill>
            </a:endParaRPr>
          </a:p>
          <a:p>
            <a:pPr marL="342900" indent="-342900">
              <a:buFontTx/>
              <a:buAutoNum type="arabicParenR"/>
            </a:pPr>
            <a:r>
              <a:rPr lang="en-US" sz="2800" dirty="0" smtClean="0">
                <a:solidFill>
                  <a:prstClr val="white"/>
                </a:solidFill>
              </a:rPr>
              <a:t> World History Context – </a:t>
            </a:r>
            <a:r>
              <a:rPr lang="en-US" sz="2800" dirty="0" smtClean="0">
                <a:solidFill>
                  <a:prstClr val="white"/>
                </a:solidFill>
                <a:latin typeface="Bauhaus 93" pitchFamily="82" charset="0"/>
              </a:rPr>
              <a:t>different font</a:t>
            </a:r>
          </a:p>
          <a:p>
            <a:pPr marL="342900" indent="-342900">
              <a:buFontTx/>
              <a:buAutoNum type="arabicParenR"/>
            </a:pPr>
            <a:r>
              <a:rPr lang="en-US" sz="2800" dirty="0" smtClean="0">
                <a:solidFill>
                  <a:prstClr val="white"/>
                </a:solidFill>
                <a:latin typeface="+mj-lt"/>
              </a:rPr>
              <a:t> Analysis – </a:t>
            </a:r>
            <a:r>
              <a:rPr lang="en-US" sz="4000" dirty="0" smtClean="0">
                <a:solidFill>
                  <a:prstClr val="white"/>
                </a:solidFill>
                <a:latin typeface="+mj-lt"/>
              </a:rPr>
              <a:t>larger size</a:t>
            </a:r>
            <a:endParaRPr lang="en-US" sz="4000" dirty="0">
              <a:solidFill>
                <a:prstClr val="white"/>
              </a:solidFill>
              <a:latin typeface="+mj-lt"/>
            </a:endParaRPr>
          </a:p>
          <a:p>
            <a:pPr marL="342900" indent="-342900">
              <a:buFontTx/>
              <a:buAutoNum type="arabicParenR"/>
            </a:pPr>
            <a:endParaRPr lang="en-US" sz="2800" dirty="0">
              <a:solidFill>
                <a:prstClr val="white"/>
              </a:solidFill>
            </a:endParaRPr>
          </a:p>
        </p:txBody>
      </p:sp>
    </p:spTree>
    <p:extLst>
      <p:ext uri="{BB962C8B-B14F-4D97-AF65-F5344CB8AC3E}">
        <p14:creationId xmlns:p14="http://schemas.microsoft.com/office/powerpoint/2010/main" val="3100386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5262979"/>
          </a:xfrm>
          <a:prstGeom prst="rect">
            <a:avLst/>
          </a:prstGeom>
          <a:noFill/>
        </p:spPr>
        <p:txBody>
          <a:bodyPr wrap="square" rtlCol="0">
            <a:spAutoFit/>
          </a:bodyPr>
          <a:lstStyle/>
          <a:p>
            <a:pPr marL="285750" indent="-285750">
              <a:buFont typeface="Arial" pitchFamily="34" charset="0"/>
              <a:buChar char="•"/>
            </a:pPr>
            <a:r>
              <a:rPr lang="en-US" sz="2400" dirty="0" smtClean="0">
                <a:solidFill>
                  <a:prstClr val="white"/>
                </a:solidFill>
              </a:rPr>
              <a:t>Choose TWO of the areas listed below and analyze how each area’s relationship to global trade patterns changed from 1750 to the present.  Be sure to describe each area’s involvement in global patterns around 1750 as your starting point.</a:t>
            </a:r>
          </a:p>
          <a:p>
            <a:pPr marL="285750" indent="-285750">
              <a:buFont typeface="Arial" pitchFamily="34" charset="0"/>
              <a:buChar char="•"/>
            </a:pPr>
            <a:endParaRPr lang="en-US" sz="2400" dirty="0">
              <a:solidFill>
                <a:prstClr val="white"/>
              </a:solidFill>
            </a:endParaRPr>
          </a:p>
          <a:p>
            <a:pPr marL="285750" indent="-285750">
              <a:buFont typeface="Arial" pitchFamily="34" charset="0"/>
              <a:buChar char="•"/>
            </a:pPr>
            <a:r>
              <a:rPr lang="en-US" sz="2400" dirty="0" smtClean="0">
                <a:solidFill>
                  <a:prstClr val="white"/>
                </a:solidFill>
              </a:rPr>
              <a:t>Latin America</a:t>
            </a:r>
          </a:p>
          <a:p>
            <a:pPr marL="285750" indent="-285750">
              <a:buFont typeface="Arial" pitchFamily="34" charset="0"/>
              <a:buChar char="•"/>
            </a:pPr>
            <a:r>
              <a:rPr lang="en-US" sz="2400" dirty="0" smtClean="0">
                <a:solidFill>
                  <a:prstClr val="white"/>
                </a:solidFill>
              </a:rPr>
              <a:t>East Asia</a:t>
            </a:r>
          </a:p>
          <a:p>
            <a:pPr marL="285750" indent="-285750">
              <a:buFont typeface="Arial" pitchFamily="34" charset="0"/>
              <a:buChar char="•"/>
            </a:pPr>
            <a:r>
              <a:rPr lang="en-US" sz="2400" dirty="0" smtClean="0">
                <a:solidFill>
                  <a:prstClr val="white"/>
                </a:solidFill>
              </a:rPr>
              <a:t>Eastern Europe</a:t>
            </a:r>
          </a:p>
          <a:p>
            <a:pPr marL="285750" indent="-285750">
              <a:buFont typeface="Arial" pitchFamily="34" charset="0"/>
              <a:buChar char="•"/>
            </a:pPr>
            <a:r>
              <a:rPr lang="en-US" sz="2400" dirty="0" smtClean="0">
                <a:solidFill>
                  <a:prstClr val="white"/>
                </a:solidFill>
              </a:rPr>
              <a:t>North America</a:t>
            </a:r>
          </a:p>
          <a:p>
            <a:pPr marL="285750" indent="-285750">
              <a:buFont typeface="Arial" pitchFamily="34" charset="0"/>
              <a:buChar char="•"/>
            </a:pPr>
            <a:r>
              <a:rPr lang="en-US" sz="2400" dirty="0" smtClean="0">
                <a:solidFill>
                  <a:prstClr val="white"/>
                </a:solidFill>
              </a:rPr>
              <a:t>South/South East Asia</a:t>
            </a:r>
          </a:p>
          <a:p>
            <a:pPr marL="285750" indent="-285750">
              <a:buFont typeface="Arial" pitchFamily="34" charset="0"/>
              <a:buChar char="•"/>
            </a:pPr>
            <a:r>
              <a:rPr lang="en-US" sz="2400" dirty="0" smtClean="0">
                <a:solidFill>
                  <a:prstClr val="white"/>
                </a:solidFill>
              </a:rPr>
              <a:t>Sub-Saharan Africa</a:t>
            </a:r>
          </a:p>
          <a:p>
            <a:pPr marL="285750" indent="-285750">
              <a:buFont typeface="Arial" pitchFamily="34" charset="0"/>
              <a:buChar char="•"/>
            </a:pPr>
            <a:r>
              <a:rPr lang="en-US" sz="2400" dirty="0" smtClean="0">
                <a:solidFill>
                  <a:prstClr val="white"/>
                </a:solidFill>
              </a:rPr>
              <a:t>Middle East</a:t>
            </a:r>
          </a:p>
          <a:p>
            <a:pPr marL="285750" indent="-285750">
              <a:buFont typeface="Arial" pitchFamily="34" charset="0"/>
              <a:buChar char="•"/>
            </a:pPr>
            <a:endParaRPr lang="en-US" sz="24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2002 CCOT</a:t>
            </a:r>
            <a:endParaRPr lang="en-US" sz="3400" b="1" dirty="0">
              <a:solidFill>
                <a:prstClr val="white"/>
              </a:solidFill>
            </a:endParaRPr>
          </a:p>
        </p:txBody>
      </p:sp>
    </p:spTree>
    <p:extLst>
      <p:ext uri="{BB962C8B-B14F-4D97-AF65-F5344CB8AC3E}">
        <p14:creationId xmlns:p14="http://schemas.microsoft.com/office/powerpoint/2010/main" val="2303267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4524315"/>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Describe and analyze the cultural, economic, and political </a:t>
            </a:r>
            <a:r>
              <a:rPr lang="en-US" sz="3200" dirty="0" smtClean="0">
                <a:solidFill>
                  <a:srgbClr val="FF0000"/>
                </a:solidFill>
              </a:rPr>
              <a:t>impact of Islam </a:t>
            </a:r>
            <a:r>
              <a:rPr lang="en-US" sz="3200" dirty="0" smtClean="0">
                <a:solidFill>
                  <a:prstClr val="white"/>
                </a:solidFill>
              </a:rPr>
              <a:t>on ONE of the following regions between 1000 CE and 1750 CE.  Be sure to discuss continuities as well as changes.</a:t>
            </a:r>
          </a:p>
          <a:p>
            <a:pPr marL="285750" indent="-285750">
              <a:buFont typeface="Arial" pitchFamily="34" charset="0"/>
              <a:buChar char="•"/>
            </a:pPr>
            <a:endParaRPr lang="en-US" sz="3200" dirty="0">
              <a:solidFill>
                <a:prstClr val="white"/>
              </a:solidFill>
            </a:endParaRPr>
          </a:p>
          <a:p>
            <a:pPr marL="285750" indent="-285750">
              <a:buFont typeface="Arial" pitchFamily="34" charset="0"/>
              <a:buChar char="•"/>
            </a:pPr>
            <a:r>
              <a:rPr lang="en-US" sz="3200" dirty="0" smtClean="0">
                <a:solidFill>
                  <a:prstClr val="white"/>
                </a:solidFill>
              </a:rPr>
              <a:t>West Africa</a:t>
            </a:r>
          </a:p>
          <a:p>
            <a:pPr marL="285750" indent="-285750">
              <a:buFont typeface="Arial" pitchFamily="34" charset="0"/>
              <a:buChar char="•"/>
            </a:pPr>
            <a:r>
              <a:rPr lang="en-US" sz="3200" dirty="0" smtClean="0">
                <a:solidFill>
                  <a:prstClr val="white"/>
                </a:solidFill>
              </a:rPr>
              <a:t>South Asia</a:t>
            </a:r>
          </a:p>
          <a:p>
            <a:pPr marL="285750" indent="-285750">
              <a:buFont typeface="Arial" pitchFamily="34" charset="0"/>
              <a:buChar char="•"/>
            </a:pPr>
            <a:r>
              <a:rPr lang="en-US" sz="3200" dirty="0" smtClean="0">
                <a:solidFill>
                  <a:prstClr val="white"/>
                </a:solidFill>
              </a:rPr>
              <a:t>Europe</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2003 CCOT</a:t>
            </a:r>
            <a:endParaRPr lang="en-US" sz="3400" b="1" dirty="0">
              <a:solidFill>
                <a:prstClr val="white"/>
              </a:solidFill>
            </a:endParaRPr>
          </a:p>
        </p:txBody>
      </p:sp>
    </p:spTree>
    <p:extLst>
      <p:ext uri="{BB962C8B-B14F-4D97-AF65-F5344CB8AC3E}">
        <p14:creationId xmlns:p14="http://schemas.microsoft.com/office/powerpoint/2010/main" val="940402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3970318"/>
          </a:xfrm>
          <a:prstGeom prst="rect">
            <a:avLst/>
          </a:prstGeom>
          <a:noFill/>
        </p:spPr>
        <p:txBody>
          <a:bodyPr wrap="square" rtlCol="0">
            <a:spAutoFit/>
          </a:bodyPr>
          <a:lstStyle/>
          <a:p>
            <a:pPr marL="285750" indent="-285750">
              <a:buFont typeface="Arial" pitchFamily="34" charset="0"/>
              <a:buChar char="•"/>
            </a:pPr>
            <a:r>
              <a:rPr lang="en-US" sz="2800" dirty="0" smtClean="0">
                <a:solidFill>
                  <a:prstClr val="white"/>
                </a:solidFill>
              </a:rPr>
              <a:t>Analyze the changes and continuities in </a:t>
            </a:r>
            <a:r>
              <a:rPr lang="en-US" sz="2800" dirty="0" smtClean="0">
                <a:solidFill>
                  <a:srgbClr val="FF0000"/>
                </a:solidFill>
              </a:rPr>
              <a:t>labor systems</a:t>
            </a:r>
            <a:r>
              <a:rPr lang="en-US" sz="2800" dirty="0" smtClean="0">
                <a:solidFill>
                  <a:prstClr val="white"/>
                </a:solidFill>
              </a:rPr>
              <a:t> between 1750 and 1914 in ONE of the following areas.  In your analysis, be sure to discuss the causes of the changes and the reasons for the continuities.</a:t>
            </a:r>
          </a:p>
          <a:p>
            <a:pPr marL="285750" indent="-285750">
              <a:buFont typeface="Arial" pitchFamily="34" charset="0"/>
              <a:buChar char="•"/>
            </a:pPr>
            <a:endParaRPr lang="en-US" sz="2800" dirty="0">
              <a:solidFill>
                <a:prstClr val="white"/>
              </a:solidFill>
            </a:endParaRPr>
          </a:p>
          <a:p>
            <a:pPr marL="285750" indent="-285750">
              <a:buFont typeface="Arial" pitchFamily="34" charset="0"/>
              <a:buChar char="•"/>
            </a:pPr>
            <a:r>
              <a:rPr lang="en-US" sz="2800" dirty="0" smtClean="0">
                <a:solidFill>
                  <a:prstClr val="white"/>
                </a:solidFill>
              </a:rPr>
              <a:t>Latin America and the Caribbean</a:t>
            </a:r>
          </a:p>
          <a:p>
            <a:pPr marL="285750" indent="-285750">
              <a:buFont typeface="Arial" pitchFamily="34" charset="0"/>
              <a:buChar char="•"/>
            </a:pPr>
            <a:r>
              <a:rPr lang="en-US" sz="2800" dirty="0" smtClean="0">
                <a:solidFill>
                  <a:prstClr val="white"/>
                </a:solidFill>
              </a:rPr>
              <a:t>Russia</a:t>
            </a:r>
          </a:p>
          <a:p>
            <a:pPr marL="285750" indent="-285750">
              <a:buFont typeface="Arial" pitchFamily="34" charset="0"/>
              <a:buChar char="•"/>
            </a:pPr>
            <a:r>
              <a:rPr lang="en-US" sz="2800" dirty="0" smtClean="0">
                <a:solidFill>
                  <a:prstClr val="white"/>
                </a:solidFill>
              </a:rPr>
              <a:t>Sub-Saharan Africa</a:t>
            </a:r>
            <a:endParaRPr lang="en-US" sz="28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2004 CCOT</a:t>
            </a:r>
            <a:endParaRPr lang="en-US" sz="3400" b="1" dirty="0">
              <a:solidFill>
                <a:prstClr val="white"/>
              </a:solidFill>
            </a:endParaRPr>
          </a:p>
        </p:txBody>
      </p:sp>
    </p:spTree>
    <p:extLst>
      <p:ext uri="{BB962C8B-B14F-4D97-AF65-F5344CB8AC3E}">
        <p14:creationId xmlns:p14="http://schemas.microsoft.com/office/powerpoint/2010/main" val="3317343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3416320"/>
          </a:xfrm>
          <a:prstGeom prst="rect">
            <a:avLst/>
          </a:prstGeom>
          <a:noFill/>
        </p:spPr>
        <p:txBody>
          <a:bodyPr wrap="square" rtlCol="0">
            <a:spAutoFit/>
          </a:bodyPr>
          <a:lstStyle/>
          <a:p>
            <a:pPr marL="285750" indent="-285750">
              <a:buFont typeface="Arial" pitchFamily="34" charset="0"/>
              <a:buChar char="•"/>
            </a:pPr>
            <a:r>
              <a:rPr lang="en-US" sz="3600" dirty="0" smtClean="0">
                <a:solidFill>
                  <a:prstClr val="white"/>
                </a:solidFill>
              </a:rPr>
              <a:t>Analyze the social and economic </a:t>
            </a:r>
            <a:r>
              <a:rPr lang="en-US" sz="3600" dirty="0" smtClean="0">
                <a:solidFill>
                  <a:srgbClr val="FF0000"/>
                </a:solidFill>
              </a:rPr>
              <a:t>transformations that occurred in the Atlantic world </a:t>
            </a:r>
            <a:r>
              <a:rPr lang="en-US" sz="3600" dirty="0" smtClean="0">
                <a:solidFill>
                  <a:prstClr val="white"/>
                </a:solidFill>
              </a:rPr>
              <a:t>as a result of new contacts among Western Europe, Africa, and the Americas from 1492 to 1750.</a:t>
            </a:r>
            <a:endParaRPr lang="en-US" sz="36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2005 CCOT</a:t>
            </a:r>
            <a:endParaRPr lang="en-US" sz="3400" b="1" dirty="0">
              <a:solidFill>
                <a:prstClr val="white"/>
              </a:solidFill>
            </a:endParaRPr>
          </a:p>
        </p:txBody>
      </p:sp>
    </p:spTree>
    <p:extLst>
      <p:ext uri="{BB962C8B-B14F-4D97-AF65-F5344CB8AC3E}">
        <p14:creationId xmlns:p14="http://schemas.microsoft.com/office/powerpoint/2010/main" val="200753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4031873"/>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the </a:t>
            </a:r>
            <a:r>
              <a:rPr lang="en-US" sz="3200" dirty="0" smtClean="0">
                <a:solidFill>
                  <a:srgbClr val="FF0000"/>
                </a:solidFill>
              </a:rPr>
              <a:t>cultural and political changes and continuities</a:t>
            </a:r>
            <a:r>
              <a:rPr lang="en-US" sz="3200" dirty="0" smtClean="0">
                <a:solidFill>
                  <a:prstClr val="white"/>
                </a:solidFill>
              </a:rPr>
              <a:t> in ONE of the following civilizations during the last centuries of the classical era.</a:t>
            </a:r>
          </a:p>
          <a:p>
            <a:pPr marL="285750" indent="-285750">
              <a:buFont typeface="Arial" pitchFamily="34" charset="0"/>
              <a:buChar char="•"/>
            </a:pPr>
            <a:endParaRPr lang="en-US" sz="3200" dirty="0">
              <a:solidFill>
                <a:prstClr val="white"/>
              </a:solidFill>
            </a:endParaRPr>
          </a:p>
          <a:p>
            <a:pPr marL="285750" indent="-285750">
              <a:buFont typeface="Arial" pitchFamily="34" charset="0"/>
              <a:buChar char="•"/>
            </a:pPr>
            <a:r>
              <a:rPr lang="en-US" sz="3200" dirty="0" smtClean="0">
                <a:solidFill>
                  <a:prstClr val="white"/>
                </a:solidFill>
              </a:rPr>
              <a:t>Chinese (100-600 CE)</a:t>
            </a:r>
          </a:p>
          <a:p>
            <a:pPr marL="285750" indent="-285750">
              <a:buFont typeface="Arial" pitchFamily="34" charset="0"/>
              <a:buChar char="•"/>
            </a:pPr>
            <a:r>
              <a:rPr lang="en-US" sz="3200" dirty="0" smtClean="0">
                <a:solidFill>
                  <a:prstClr val="white"/>
                </a:solidFill>
              </a:rPr>
              <a:t>Roman (100-600 CE)</a:t>
            </a:r>
          </a:p>
          <a:p>
            <a:pPr marL="285750" indent="-285750">
              <a:buFont typeface="Arial" pitchFamily="34" charset="0"/>
              <a:buChar char="•"/>
            </a:pPr>
            <a:r>
              <a:rPr lang="en-US" sz="3200" dirty="0" smtClean="0">
                <a:solidFill>
                  <a:prstClr val="white"/>
                </a:solidFill>
              </a:rPr>
              <a:t>Indian (300-600 CE)</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2006 CCOT</a:t>
            </a:r>
            <a:endParaRPr lang="en-US" sz="3400" b="1" dirty="0">
              <a:solidFill>
                <a:prstClr val="white"/>
              </a:solidFill>
            </a:endParaRPr>
          </a:p>
        </p:txBody>
      </p:sp>
    </p:spTree>
    <p:extLst>
      <p:ext uri="{BB962C8B-B14F-4D97-AF65-F5344CB8AC3E}">
        <p14:creationId xmlns:p14="http://schemas.microsoft.com/office/powerpoint/2010/main" val="1470926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2428" y="1981200"/>
            <a:ext cx="8534400" cy="4524315"/>
          </a:xfrm>
          <a:prstGeom prst="rect">
            <a:avLst/>
          </a:prstGeom>
          <a:noFill/>
        </p:spPr>
        <p:txBody>
          <a:bodyPr wrap="square" rtlCol="0">
            <a:spAutoFit/>
          </a:bodyPr>
          <a:lstStyle/>
          <a:p>
            <a:pPr marL="285750" indent="-285750">
              <a:buFont typeface="Arial" pitchFamily="34" charset="0"/>
              <a:buChar char="•"/>
            </a:pPr>
            <a:r>
              <a:rPr lang="en-US" sz="3200" dirty="0" smtClean="0">
                <a:solidFill>
                  <a:prstClr val="white"/>
                </a:solidFill>
              </a:rPr>
              <a:t>Analyze major changes and continuities in the </a:t>
            </a:r>
            <a:r>
              <a:rPr lang="en-US" sz="3200" dirty="0" smtClean="0">
                <a:solidFill>
                  <a:srgbClr val="FF0000"/>
                </a:solidFill>
              </a:rPr>
              <a:t>formation of national identities </a:t>
            </a:r>
            <a:r>
              <a:rPr lang="en-US" sz="3200" dirty="0" smtClean="0">
                <a:solidFill>
                  <a:prstClr val="white"/>
                </a:solidFill>
              </a:rPr>
              <a:t>in ONE of the regions listed below from 1914 to the present.  Be sure to include evidence from specific countries in the region selected.</a:t>
            </a:r>
          </a:p>
          <a:p>
            <a:pPr marL="285750" indent="-285750">
              <a:buFont typeface="Arial" pitchFamily="34" charset="0"/>
              <a:buChar char="•"/>
            </a:pPr>
            <a:endParaRPr lang="en-US" sz="3200" dirty="0">
              <a:solidFill>
                <a:prstClr val="white"/>
              </a:solidFill>
            </a:endParaRPr>
          </a:p>
          <a:p>
            <a:pPr marL="285750" indent="-285750">
              <a:buFont typeface="Arial" pitchFamily="34" charset="0"/>
              <a:buChar char="•"/>
            </a:pPr>
            <a:r>
              <a:rPr lang="en-US" sz="3200" dirty="0" smtClean="0">
                <a:solidFill>
                  <a:prstClr val="white"/>
                </a:solidFill>
              </a:rPr>
              <a:t>Middle East</a:t>
            </a:r>
          </a:p>
          <a:p>
            <a:pPr marL="285750" indent="-285750">
              <a:buFont typeface="Arial" pitchFamily="34" charset="0"/>
              <a:buChar char="•"/>
            </a:pPr>
            <a:r>
              <a:rPr lang="en-US" sz="3200" dirty="0" smtClean="0">
                <a:solidFill>
                  <a:prstClr val="white"/>
                </a:solidFill>
              </a:rPr>
              <a:t>Southeast Asia</a:t>
            </a:r>
          </a:p>
          <a:p>
            <a:pPr marL="285750" indent="-285750">
              <a:buFont typeface="Arial" pitchFamily="34" charset="0"/>
              <a:buChar char="•"/>
            </a:pPr>
            <a:r>
              <a:rPr lang="en-US" sz="3200" dirty="0" smtClean="0">
                <a:solidFill>
                  <a:prstClr val="white"/>
                </a:solidFill>
              </a:rPr>
              <a:t>Sub-Saharan Africa</a:t>
            </a:r>
            <a:endParaRPr lang="en-US" sz="3200" dirty="0">
              <a:solidFill>
                <a:prstClr val="white"/>
              </a:solidFill>
            </a:endParaRPr>
          </a:p>
        </p:txBody>
      </p:sp>
      <p:sp>
        <p:nvSpPr>
          <p:cNvPr id="3" name="TextBox 2"/>
          <p:cNvSpPr txBox="1"/>
          <p:nvPr/>
        </p:nvSpPr>
        <p:spPr>
          <a:xfrm>
            <a:off x="612225" y="1143000"/>
            <a:ext cx="2509020" cy="615553"/>
          </a:xfrm>
          <a:prstGeom prst="rect">
            <a:avLst/>
          </a:prstGeom>
          <a:noFill/>
        </p:spPr>
        <p:txBody>
          <a:bodyPr wrap="none" rtlCol="0">
            <a:spAutoFit/>
          </a:bodyPr>
          <a:lstStyle/>
          <a:p>
            <a:r>
              <a:rPr lang="en-US" sz="3400" b="1" dirty="0" smtClean="0">
                <a:solidFill>
                  <a:prstClr val="white"/>
                </a:solidFill>
              </a:rPr>
              <a:t>2007 CCOT</a:t>
            </a:r>
            <a:endParaRPr lang="en-US" sz="3400" b="1" dirty="0">
              <a:solidFill>
                <a:prstClr val="white"/>
              </a:solidFill>
            </a:endParaRPr>
          </a:p>
        </p:txBody>
      </p:sp>
    </p:spTree>
    <p:extLst>
      <p:ext uri="{BB962C8B-B14F-4D97-AF65-F5344CB8AC3E}">
        <p14:creationId xmlns:p14="http://schemas.microsoft.com/office/powerpoint/2010/main" val="422219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1654</Words>
  <Application>Microsoft Office PowerPoint</Application>
  <PresentationFormat>On-screen Show (4:3)</PresentationFormat>
  <Paragraphs>196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Perspective</vt:lpstr>
      <vt:lpstr>The Continuity and Change Over Time (CCOT) Essay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Continuity and Change Over Time (CCOT) Essay</dc:title>
  <dc:creator>Whitney</dc:creator>
  <cp:lastModifiedBy>admin</cp:lastModifiedBy>
  <cp:revision>110</cp:revision>
  <dcterms:created xsi:type="dcterms:W3CDTF">2012-08-27T01:04:44Z</dcterms:created>
  <dcterms:modified xsi:type="dcterms:W3CDTF">2013-11-01T17:54:10Z</dcterms:modified>
</cp:coreProperties>
</file>