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88" r:id="rId16"/>
    <p:sldId id="273" r:id="rId17"/>
    <p:sldId id="274" r:id="rId18"/>
    <p:sldId id="275" r:id="rId19"/>
    <p:sldId id="277" r:id="rId20"/>
    <p:sldId id="278" r:id="rId21"/>
    <p:sldId id="286" r:id="rId22"/>
    <p:sldId id="279" r:id="rId23"/>
    <p:sldId id="287" r:id="rId24"/>
    <p:sldId id="281" r:id="rId25"/>
    <p:sldId id="282" r:id="rId26"/>
    <p:sldId id="290" r:id="rId27"/>
    <p:sldId id="293" r:id="rId28"/>
    <p:sldId id="292" r:id="rId29"/>
    <p:sldId id="284" r:id="rId30"/>
    <p:sldId id="289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11/1/2013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0B039-7D08-4793-A15E-467D12202BF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17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11/1/2013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06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11/1/2013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1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11/1/2013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2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11/1/2013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00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11/1/2013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6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11/1/2013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78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11/1/2013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77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11/1/2013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1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11/1/2013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63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8BC1-BF25-4DCC-B1E1-A9DE62F8E05B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11/1/2013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039-7D08-4793-A15E-467D12202BF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69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AA88BC1-BF25-4DCC-B1E1-A9DE62F8E05B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11/1/2013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0C0B039-7D08-4793-A15E-467D12202BF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491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The Compare/Contrast  (C&amp;C) Essay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176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28" y="198120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Compare the </a:t>
            </a:r>
            <a:r>
              <a:rPr lang="en-US" sz="3200" dirty="0" smtClean="0">
                <a:solidFill>
                  <a:srgbClr val="FF0000"/>
                </a:solidFill>
              </a:rPr>
              <a:t>emergence of nation-states </a:t>
            </a:r>
            <a:r>
              <a:rPr lang="en-US" sz="3200" dirty="0" smtClean="0">
                <a:solidFill>
                  <a:prstClr val="white"/>
                </a:solidFill>
              </a:rPr>
              <a:t>in nineteenth-century Latin America with the emergence of nation-states in ONE of the following regions in the twentieth century.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2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Sub-Saharan Africa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Middle East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225" y="1143000"/>
            <a:ext cx="221727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prstClr val="white"/>
                </a:solidFill>
              </a:rPr>
              <a:t>2008 </a:t>
            </a:r>
            <a:r>
              <a:rPr lang="en-US" sz="3400" b="1" dirty="0" smtClean="0">
                <a:solidFill>
                  <a:prstClr val="white"/>
                </a:solidFill>
              </a:rPr>
              <a:t>C&amp;C</a:t>
            </a:r>
            <a:endParaRPr lang="en-US" sz="3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8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28" y="19812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For the period from 1500-1830, compare North American </a:t>
            </a:r>
            <a:r>
              <a:rPr lang="en-US" sz="3200" dirty="0" smtClean="0">
                <a:solidFill>
                  <a:srgbClr val="FF0000"/>
                </a:solidFill>
              </a:rPr>
              <a:t>racial ideologies and their effects on society </a:t>
            </a:r>
            <a:r>
              <a:rPr lang="en-US" sz="3200" dirty="0" smtClean="0">
                <a:solidFill>
                  <a:prstClr val="white"/>
                </a:solidFill>
              </a:rPr>
              <a:t>with Latin American/Caribbean racial ideologies and their effects on society.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225" y="1143000"/>
            <a:ext cx="221727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prstClr val="white"/>
                </a:solidFill>
              </a:rPr>
              <a:t>2009 </a:t>
            </a:r>
            <a:r>
              <a:rPr lang="en-US" sz="3400" b="1" dirty="0" smtClean="0">
                <a:solidFill>
                  <a:prstClr val="white"/>
                </a:solidFill>
              </a:rPr>
              <a:t>C&amp;C</a:t>
            </a:r>
            <a:endParaRPr lang="en-US" sz="3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28" y="198120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Analyze similarities and differences in </a:t>
            </a:r>
            <a:r>
              <a:rPr lang="en-US" sz="3200" dirty="0" smtClean="0">
                <a:solidFill>
                  <a:srgbClr val="FF0000"/>
                </a:solidFill>
              </a:rPr>
              <a:t>methods of political control </a:t>
            </a:r>
            <a:r>
              <a:rPr lang="en-US" sz="3200" dirty="0" smtClean="0">
                <a:solidFill>
                  <a:prstClr val="white"/>
                </a:solidFill>
              </a:rPr>
              <a:t>in TWO of the following empires in the Classical period.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2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Han China (206 BCE – 220 CE)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Mauryan/Gupta India (320 BCE – 550 CE)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Imperial Rome (31 BCE – 476 CE)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225" y="1143000"/>
            <a:ext cx="221727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prstClr val="white"/>
                </a:solidFill>
              </a:rPr>
              <a:t>2010 </a:t>
            </a:r>
            <a:r>
              <a:rPr lang="en-US" sz="3400" b="1" dirty="0" smtClean="0">
                <a:solidFill>
                  <a:prstClr val="white"/>
                </a:solidFill>
              </a:rPr>
              <a:t>C&amp;C</a:t>
            </a:r>
            <a:endParaRPr lang="en-US" sz="3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88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28" y="198120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Analyze similarities and differences in the </a:t>
            </a:r>
            <a:r>
              <a:rPr lang="en-US" sz="3200" dirty="0" smtClean="0">
                <a:solidFill>
                  <a:srgbClr val="FF0000"/>
                </a:solidFill>
              </a:rPr>
              <a:t>rise of </a:t>
            </a:r>
            <a:r>
              <a:rPr lang="en-US" sz="3200" dirty="0" smtClean="0">
                <a:solidFill>
                  <a:prstClr val="white"/>
                </a:solidFill>
              </a:rPr>
              <a:t>TWO of the following </a:t>
            </a:r>
            <a:r>
              <a:rPr lang="en-US" sz="3200" dirty="0" smtClean="0">
                <a:solidFill>
                  <a:srgbClr val="FF0000"/>
                </a:solidFill>
              </a:rPr>
              <a:t>empires</a:t>
            </a:r>
            <a:r>
              <a:rPr lang="en-US" sz="3200" dirty="0" smtClean="0">
                <a:solidFill>
                  <a:prstClr val="white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2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A West African Sudanic empire (Mali OR Ghana OR </a:t>
            </a:r>
            <a:r>
              <a:rPr lang="en-US" sz="3200" dirty="0" err="1" smtClean="0">
                <a:solidFill>
                  <a:prstClr val="white"/>
                </a:solidFill>
              </a:rPr>
              <a:t>Songhay</a:t>
            </a:r>
            <a:r>
              <a:rPr lang="en-US" sz="3200" dirty="0" smtClean="0">
                <a:solidFill>
                  <a:prstClr val="white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Aztec Empire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Mongol Empire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225" y="1143000"/>
            <a:ext cx="219322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prstClr val="white"/>
                </a:solidFill>
              </a:rPr>
              <a:t>2011 </a:t>
            </a:r>
            <a:r>
              <a:rPr lang="en-US" sz="3400" b="1" dirty="0" smtClean="0">
                <a:solidFill>
                  <a:prstClr val="white"/>
                </a:solidFill>
              </a:rPr>
              <a:t>C&amp;C</a:t>
            </a:r>
            <a:endParaRPr lang="en-US" sz="3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68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28" y="18288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Compare </a:t>
            </a:r>
            <a:r>
              <a:rPr lang="en-US" sz="3200" dirty="0" smtClean="0">
                <a:solidFill>
                  <a:srgbClr val="FF0000"/>
                </a:solidFill>
              </a:rPr>
              <a:t>demographic and environmental effects of the Columbian Exchange </a:t>
            </a:r>
            <a:r>
              <a:rPr lang="en-US" sz="3200" dirty="0" smtClean="0">
                <a:solidFill>
                  <a:prstClr val="white"/>
                </a:solidFill>
              </a:rPr>
              <a:t>on the Americas with the Columbian Exchange’s demographic and environmental effects on ONE of the following regions between 1492 and 1750.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2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Africa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Asia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Europe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225" y="1143000"/>
            <a:ext cx="221727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prstClr val="white"/>
                </a:solidFill>
              </a:rPr>
              <a:t>2012 </a:t>
            </a:r>
            <a:r>
              <a:rPr lang="en-US" sz="3400" b="1" dirty="0" smtClean="0">
                <a:solidFill>
                  <a:prstClr val="white"/>
                </a:solidFill>
              </a:rPr>
              <a:t>C&amp;C</a:t>
            </a:r>
            <a:endParaRPr lang="en-US" sz="3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28" y="18288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Analyze similarities and differences between the </a:t>
            </a:r>
            <a:r>
              <a:rPr lang="en-US" sz="3200" dirty="0" smtClean="0">
                <a:solidFill>
                  <a:srgbClr val="FF0000"/>
                </a:solidFill>
              </a:rPr>
              <a:t>role of the state in </a:t>
            </a:r>
            <a:r>
              <a:rPr lang="en-US" sz="3200" dirty="0" smtClean="0">
                <a:solidFill>
                  <a:prstClr val="white"/>
                </a:solidFill>
              </a:rPr>
              <a:t>Japan’s </a:t>
            </a:r>
            <a:r>
              <a:rPr lang="en-US" sz="3200" dirty="0" smtClean="0">
                <a:solidFill>
                  <a:srgbClr val="FF0000"/>
                </a:solidFill>
              </a:rPr>
              <a:t>economic development </a:t>
            </a:r>
            <a:r>
              <a:rPr lang="en-US" sz="3200" dirty="0" smtClean="0">
                <a:solidFill>
                  <a:prstClr val="white"/>
                </a:solidFill>
              </a:rPr>
              <a:t>and the role of the state in the economic development of ONE of the following during the late nineteenth and early twentieth centuries.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2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China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Ottoman Empire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Russia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225" y="1143000"/>
            <a:ext cx="221727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 smtClean="0">
                <a:solidFill>
                  <a:prstClr val="white"/>
                </a:solidFill>
              </a:rPr>
              <a:t>2013 C&amp;C</a:t>
            </a:r>
            <a:endParaRPr lang="en-US" sz="3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819400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8600"/>
                </a:solidFill>
              </a:rPr>
              <a:t>Rubric</a:t>
            </a:r>
          </a:p>
          <a:p>
            <a:pPr algn="ctr"/>
            <a:r>
              <a:rPr lang="en-US" sz="3200" dirty="0" smtClean="0">
                <a:solidFill>
                  <a:srgbClr val="FF8600"/>
                </a:solidFill>
              </a:rPr>
              <a:t>&amp;</a:t>
            </a:r>
          </a:p>
          <a:p>
            <a:pPr algn="ctr"/>
            <a:r>
              <a:rPr lang="en-US" sz="3200" dirty="0" smtClean="0">
                <a:solidFill>
                  <a:srgbClr val="FF8600"/>
                </a:solidFill>
              </a:rPr>
              <a:t>Class Expectations</a:t>
            </a:r>
            <a:endParaRPr lang="en-US" sz="3200" dirty="0">
              <a:solidFill>
                <a:srgbClr val="FF8600"/>
              </a:solidFill>
            </a:endParaRPr>
          </a:p>
          <a:p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77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826327"/>
            <a:ext cx="2711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8600"/>
                </a:solidFill>
              </a:rPr>
              <a:t>The Thesis</a:t>
            </a:r>
          </a:p>
        </p:txBody>
      </p:sp>
    </p:spTree>
    <p:extLst>
      <p:ext uri="{BB962C8B-B14F-4D97-AF65-F5344CB8AC3E}">
        <p14:creationId xmlns:p14="http://schemas.microsoft.com/office/powerpoint/2010/main" val="232994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500" y="1143000"/>
            <a:ext cx="8534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Because the central task in the question </a:t>
            </a:r>
            <a:r>
              <a:rPr lang="en-US" sz="2400" dirty="0" smtClean="0">
                <a:solidFill>
                  <a:prstClr val="white"/>
                </a:solidFill>
              </a:rPr>
              <a:t>is comparative and asks for both similarities and differences, acceptable thesis statements also need to be comparative, stating at least one similarity and one difference.</a:t>
            </a:r>
            <a:endParaRPr lang="en-US" sz="24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Thesis statements also need to be explicit, not simply restatements of the question or vague statements, such as “there were more </a:t>
            </a:r>
            <a:r>
              <a:rPr lang="en-US" sz="2400" dirty="0" smtClean="0">
                <a:solidFill>
                  <a:prstClr val="white"/>
                </a:solidFill>
              </a:rPr>
              <a:t>similarities than differences.”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Thesis Musts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Address Prompt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Place/Time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3 Categories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1:2 Ratio (1 or 2 Similarities/ 1 or 2 Differences</a:t>
            </a:r>
            <a:r>
              <a:rPr lang="en-US" sz="2400" dirty="0" smtClean="0">
                <a:solidFill>
                  <a:prstClr val="white"/>
                </a:solidFill>
              </a:rPr>
              <a:t>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white"/>
                </a:solidFill>
              </a:rPr>
              <a:t>Do not restate phrase in thesis</a:t>
            </a:r>
            <a:endParaRPr lang="en-US" sz="24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225" y="304800"/>
            <a:ext cx="156485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Thesis</a:t>
            </a:r>
          </a:p>
        </p:txBody>
      </p:sp>
    </p:spTree>
    <p:extLst>
      <p:ext uri="{BB962C8B-B14F-4D97-AF65-F5344CB8AC3E}">
        <p14:creationId xmlns:p14="http://schemas.microsoft.com/office/powerpoint/2010/main" val="134410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28" y="1786262"/>
            <a:ext cx="8534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“X and Y are similar in 1, but different in 2 and 3.”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“X and Y are different in 1, but similar in 2 and 3.”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Example: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i="1" dirty="0" smtClean="0">
                <a:solidFill>
                  <a:prstClr val="white"/>
                </a:solidFill>
              </a:rPr>
              <a:t>“The Chinese and Russian revolutions are </a:t>
            </a:r>
            <a:r>
              <a:rPr lang="en-US" sz="2800" i="1" dirty="0" smtClean="0">
                <a:solidFill>
                  <a:schemeClr val="tx2"/>
                </a:solidFill>
              </a:rPr>
              <a:t>different</a:t>
            </a:r>
            <a:r>
              <a:rPr lang="en-US" sz="2800" i="1" dirty="0" smtClean="0">
                <a:solidFill>
                  <a:prstClr val="white"/>
                </a:solidFill>
              </a:rPr>
              <a:t> in that China’s revolution was rural while Russia’s was urban, but are </a:t>
            </a:r>
            <a:r>
              <a:rPr lang="en-US" sz="2800" i="1" dirty="0" smtClean="0">
                <a:solidFill>
                  <a:schemeClr val="tx2"/>
                </a:solidFill>
              </a:rPr>
              <a:t>similar</a:t>
            </a:r>
            <a:r>
              <a:rPr lang="en-US" sz="2800" i="1" dirty="0" smtClean="0">
                <a:solidFill>
                  <a:prstClr val="white"/>
                </a:solidFill>
              </a:rPr>
              <a:t> in that both countries’ plans for economic development failed and both revolutions were driven by Communist theories.</a:t>
            </a:r>
            <a:endParaRPr lang="en-US" sz="2800" i="1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225" y="1143000"/>
            <a:ext cx="524226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 smtClean="0">
                <a:solidFill>
                  <a:schemeClr val="tx2"/>
                </a:solidFill>
              </a:rPr>
              <a:t>How to Write The Thesis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500" y="1447800"/>
            <a:ext cx="853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</a:rPr>
              <a:t>The </a:t>
            </a:r>
            <a:r>
              <a:rPr lang="en-US" sz="2800" dirty="0" smtClean="0">
                <a:solidFill>
                  <a:prstClr val="white"/>
                </a:solidFill>
              </a:rPr>
              <a:t>C&amp;C focuses on developments across at least two regions or societies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Essays must ANALYZE the reasons for the similarities and/or differences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A </a:t>
            </a:r>
            <a:r>
              <a:rPr lang="en-US" sz="2800" dirty="0">
                <a:solidFill>
                  <a:prstClr val="white"/>
                </a:solidFill>
              </a:rPr>
              <a:t>variety of historical thinking skills (argumentation, causation, synthesis) are evaluated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</a:rPr>
              <a:t>Time allotted for this essay is 40 minutes (5-10 of which should be spent planning/outlining).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1064" y="457200"/>
            <a:ext cx="328327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About the </a:t>
            </a:r>
            <a:r>
              <a:rPr lang="en-US" sz="3400" b="1" dirty="0" smtClean="0">
                <a:solidFill>
                  <a:schemeClr val="tx2"/>
                </a:solidFill>
              </a:rPr>
              <a:t>C&amp;C</a:t>
            </a:r>
            <a:endParaRPr lang="en-US" sz="3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76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5006" y="361845"/>
            <a:ext cx="5309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How to Write the Thesis, cont.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09" y="1219200"/>
            <a:ext cx="9143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white"/>
                </a:solidFill>
              </a:rPr>
              <a:t>2007: </a:t>
            </a:r>
            <a:r>
              <a:rPr lang="en-US" sz="2400" dirty="0">
                <a:solidFill>
                  <a:prstClr val="white"/>
                </a:solidFill>
              </a:rPr>
              <a:t>Within the period from 1450 to 1800, compare the processes (e.g., political, social, economic) of empire building in the Spanish Empire with the empire-building processes in ONE of the </a:t>
            </a:r>
            <a:r>
              <a:rPr lang="en-US" sz="2400" dirty="0" smtClean="0">
                <a:solidFill>
                  <a:prstClr val="white"/>
                </a:solidFill>
              </a:rPr>
              <a:t>following: a) The </a:t>
            </a:r>
            <a:r>
              <a:rPr lang="en-US" sz="2400" dirty="0">
                <a:solidFill>
                  <a:prstClr val="white"/>
                </a:solidFill>
              </a:rPr>
              <a:t>Ottoman </a:t>
            </a:r>
            <a:r>
              <a:rPr lang="en-US" sz="2400" dirty="0" smtClean="0">
                <a:solidFill>
                  <a:prstClr val="white"/>
                </a:solidFill>
              </a:rPr>
              <a:t>Empire; b) The </a:t>
            </a:r>
            <a:r>
              <a:rPr lang="en-US" sz="2400" dirty="0">
                <a:solidFill>
                  <a:prstClr val="white"/>
                </a:solidFill>
              </a:rPr>
              <a:t>Russian Empire</a:t>
            </a:r>
          </a:p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649" y="3581400"/>
            <a:ext cx="87081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The Spanish and Ottoman Empires </a:t>
            </a:r>
            <a:r>
              <a:rPr lang="en-US" sz="2800" dirty="0" smtClean="0">
                <a:solidFill>
                  <a:schemeClr val="tx2"/>
                </a:solidFill>
              </a:rPr>
              <a:t>were similar </a:t>
            </a:r>
            <a:r>
              <a:rPr lang="en-US" sz="2800" dirty="0" smtClean="0"/>
              <a:t>in that they were both </a:t>
            </a:r>
            <a:r>
              <a:rPr lang="en-US" sz="2800" u="sng" dirty="0" smtClean="0"/>
              <a:t>involved in the process of empire building</a:t>
            </a:r>
            <a:r>
              <a:rPr lang="en-US" sz="2800" dirty="0" smtClean="0"/>
              <a:t> during the period of 1450 to 1800 and both were heavily </a:t>
            </a:r>
            <a:r>
              <a:rPr lang="en-US" sz="2800" u="sng" dirty="0" smtClean="0"/>
              <a:t>involved in global trade</a:t>
            </a:r>
            <a:r>
              <a:rPr lang="en-US" sz="2800" dirty="0" smtClean="0"/>
              <a:t>, yet </a:t>
            </a:r>
            <a:r>
              <a:rPr lang="en-US" sz="2800" dirty="0" smtClean="0">
                <a:solidFill>
                  <a:schemeClr val="tx2"/>
                </a:solidFill>
              </a:rPr>
              <a:t>differed</a:t>
            </a:r>
            <a:r>
              <a:rPr lang="en-US" sz="2800" dirty="0" smtClean="0"/>
              <a:t> in their </a:t>
            </a:r>
            <a:r>
              <a:rPr lang="en-US" sz="2800" u="sng" dirty="0" smtClean="0"/>
              <a:t>underlying strategies for the empire building process</a:t>
            </a:r>
            <a:r>
              <a:rPr lang="en-US" sz="2800" dirty="0" smtClean="0"/>
              <a:t>, and in the </a:t>
            </a:r>
            <a:r>
              <a:rPr lang="en-US" sz="2800" u="sng" dirty="0" smtClean="0"/>
              <a:t>religious makeup </a:t>
            </a:r>
            <a:r>
              <a:rPr lang="en-US" sz="2800" dirty="0" smtClean="0"/>
              <a:t>of the empires.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214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5006" y="609600"/>
            <a:ext cx="5309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white"/>
                </a:solidFill>
              </a:rPr>
              <a:t>How to Write the Thesis, cont.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09" y="1219200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white"/>
                </a:solidFill>
              </a:rPr>
              <a:t>2009: </a:t>
            </a:r>
            <a:r>
              <a:rPr lang="en-US" sz="2400" dirty="0">
                <a:solidFill>
                  <a:prstClr val="white"/>
                </a:solidFill>
              </a:rPr>
              <a:t>For the period from 1500-1830, compare North American racial ideologies and their effects on society with Latin American/Caribbean racial ideologies and their effects on society</a:t>
            </a:r>
            <a:r>
              <a:rPr lang="en-US" sz="2400" dirty="0" smtClean="0">
                <a:solidFill>
                  <a:prstClr val="white"/>
                </a:solidFill>
              </a:rPr>
              <a:t>.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649" y="3581400"/>
            <a:ext cx="87081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The racial ideologies of </a:t>
            </a:r>
            <a:r>
              <a:rPr lang="en-US" sz="2800" dirty="0" err="1" smtClean="0"/>
              <a:t>N.Am</a:t>
            </a:r>
            <a:r>
              <a:rPr lang="en-US" sz="2800" dirty="0" smtClean="0"/>
              <a:t> and LA/C from 1500-1830 were </a:t>
            </a:r>
            <a:r>
              <a:rPr lang="en-US" sz="2800" dirty="0" smtClean="0">
                <a:solidFill>
                  <a:schemeClr val="tx2"/>
                </a:solidFill>
              </a:rPr>
              <a:t>different</a:t>
            </a:r>
            <a:r>
              <a:rPr lang="en-US" sz="2800" dirty="0" smtClean="0"/>
              <a:t> in the degree to which the races became culturally fused, yet were </a:t>
            </a:r>
            <a:r>
              <a:rPr lang="en-US" sz="2800" dirty="0" smtClean="0">
                <a:solidFill>
                  <a:schemeClr val="tx2"/>
                </a:solidFill>
              </a:rPr>
              <a:t>similar</a:t>
            </a:r>
            <a:r>
              <a:rPr lang="en-US" sz="2800" dirty="0" smtClean="0"/>
              <a:t> in that they created a racial hierarchy and an increase in violence and conflicts.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194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63065"/>
            <a:ext cx="2523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8600"/>
                </a:solidFill>
              </a:rPr>
              <a:t>The Order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7147" y="16002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</a:rPr>
              <a:t>Introduction – Thesis </a:t>
            </a:r>
            <a:r>
              <a:rPr lang="en-US" sz="2800" dirty="0" smtClean="0">
                <a:solidFill>
                  <a:prstClr val="white"/>
                </a:solidFill>
              </a:rPr>
              <a:t>and categories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Paragraph 1 </a:t>
            </a:r>
            <a:r>
              <a:rPr lang="en-US" sz="2800" dirty="0">
                <a:solidFill>
                  <a:prstClr val="white"/>
                </a:solidFill>
              </a:rPr>
              <a:t>– </a:t>
            </a:r>
            <a:r>
              <a:rPr lang="en-US" sz="2800" dirty="0" smtClean="0">
                <a:solidFill>
                  <a:prstClr val="white"/>
                </a:solidFill>
              </a:rPr>
              <a:t>Group 1 (similarity/difference)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Paragraph </a:t>
            </a:r>
            <a:r>
              <a:rPr lang="en-US" sz="2800" dirty="0">
                <a:solidFill>
                  <a:prstClr val="white"/>
                </a:solidFill>
              </a:rPr>
              <a:t>2 – </a:t>
            </a:r>
            <a:r>
              <a:rPr lang="en-US" sz="2800" dirty="0" smtClean="0">
                <a:solidFill>
                  <a:prstClr val="white"/>
                </a:solidFill>
              </a:rPr>
              <a:t>Group </a:t>
            </a:r>
            <a:r>
              <a:rPr lang="en-US" sz="2800" dirty="0">
                <a:solidFill>
                  <a:prstClr val="white"/>
                </a:solidFill>
              </a:rPr>
              <a:t>2 </a:t>
            </a:r>
            <a:r>
              <a:rPr lang="en-US" sz="2800" dirty="0" smtClean="0">
                <a:solidFill>
                  <a:prstClr val="white"/>
                </a:solidFill>
              </a:rPr>
              <a:t>(similarity/difference)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Paragraph </a:t>
            </a:r>
            <a:r>
              <a:rPr lang="en-US" sz="2800" dirty="0">
                <a:solidFill>
                  <a:prstClr val="white"/>
                </a:solidFill>
              </a:rPr>
              <a:t>3 – </a:t>
            </a:r>
            <a:r>
              <a:rPr lang="en-US" sz="2800" dirty="0" smtClean="0">
                <a:solidFill>
                  <a:prstClr val="white"/>
                </a:solidFill>
              </a:rPr>
              <a:t>Group </a:t>
            </a:r>
            <a:r>
              <a:rPr lang="en-US" sz="2800" dirty="0">
                <a:solidFill>
                  <a:prstClr val="white"/>
                </a:solidFill>
              </a:rPr>
              <a:t>3 </a:t>
            </a:r>
            <a:r>
              <a:rPr lang="en-US" sz="2800" dirty="0" smtClean="0">
                <a:solidFill>
                  <a:prstClr val="white"/>
                </a:solidFill>
              </a:rPr>
              <a:t>(whichever you picked in Paragraph 2)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If desired, conclusion with restatement of thesis.</a:t>
            </a: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9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4856" y="1219200"/>
            <a:ext cx="84443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Structure for Body Paragraphs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Discuss one region first and provide evidence (ex: Ottoman Empire)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Discuss second region and provide evidence (ex: Spanish Empire)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Analysis why this similarity/difference occurred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Direct Comparison Statement as Concluding Statement for Paragraph– Spanish vs. Ottoman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0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8382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8600"/>
                </a:solidFill>
              </a:rPr>
              <a:t>What Order?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 smtClean="0">
                <a:solidFill>
                  <a:prstClr val="white"/>
                </a:solidFill>
              </a:rPr>
              <a:t>Similarity</a:t>
            </a:r>
            <a:r>
              <a:rPr lang="en-US" sz="3200" dirty="0">
                <a:solidFill>
                  <a:prstClr val="white"/>
                </a:solidFill>
              </a:rPr>
              <a:t>		</a:t>
            </a:r>
            <a:r>
              <a:rPr lang="en-US" sz="3200" dirty="0" smtClean="0">
                <a:solidFill>
                  <a:prstClr val="white"/>
                </a:solidFill>
              </a:rPr>
              <a:t>Difference</a:t>
            </a:r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 smtClean="0">
                <a:solidFill>
                  <a:prstClr val="white"/>
                </a:solidFill>
              </a:rPr>
              <a:t>Difference</a:t>
            </a:r>
            <a:r>
              <a:rPr lang="en-US" sz="3200" dirty="0">
                <a:solidFill>
                  <a:prstClr val="white"/>
                </a:solidFill>
              </a:rPr>
              <a:t>	</a:t>
            </a:r>
            <a:r>
              <a:rPr lang="en-US" sz="3200" dirty="0" smtClean="0">
                <a:solidFill>
                  <a:prstClr val="white"/>
                </a:solidFill>
              </a:rPr>
              <a:t>Similarity</a:t>
            </a:r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 smtClean="0">
                <a:solidFill>
                  <a:prstClr val="white"/>
                </a:solidFill>
              </a:rPr>
              <a:t>Difference</a:t>
            </a:r>
            <a:r>
              <a:rPr lang="en-US" sz="3200" dirty="0">
                <a:solidFill>
                  <a:prstClr val="white"/>
                </a:solidFill>
              </a:rPr>
              <a:t>	</a:t>
            </a:r>
            <a:r>
              <a:rPr lang="en-US" sz="3200" dirty="0" smtClean="0">
                <a:solidFill>
                  <a:prstClr val="white"/>
                </a:solidFill>
              </a:rPr>
              <a:t>Similarity</a:t>
            </a:r>
            <a:endParaRPr lang="en-US" sz="3200" dirty="0">
              <a:solidFill>
                <a:prstClr val="white"/>
              </a:solidFill>
            </a:endParaRPr>
          </a:p>
          <a:p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 smtClean="0">
                <a:solidFill>
                  <a:prstClr val="white"/>
                </a:solidFill>
              </a:rPr>
              <a:t>Difference</a:t>
            </a:r>
            <a:r>
              <a:rPr lang="en-US" sz="3200" dirty="0">
                <a:solidFill>
                  <a:prstClr val="white"/>
                </a:solidFill>
              </a:rPr>
              <a:t>	</a:t>
            </a:r>
            <a:r>
              <a:rPr lang="en-US" sz="3200" dirty="0" smtClean="0">
                <a:solidFill>
                  <a:prstClr val="white"/>
                </a:solidFill>
              </a:rPr>
              <a:t>Similarity</a:t>
            </a:r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 smtClean="0">
                <a:solidFill>
                  <a:prstClr val="white"/>
                </a:solidFill>
              </a:rPr>
              <a:t>Difference</a:t>
            </a:r>
            <a:r>
              <a:rPr lang="en-US" sz="3200" dirty="0">
                <a:solidFill>
                  <a:prstClr val="white"/>
                </a:solidFill>
              </a:rPr>
              <a:t>	</a:t>
            </a:r>
            <a:r>
              <a:rPr lang="en-US" sz="3200" dirty="0" smtClean="0">
                <a:solidFill>
                  <a:prstClr val="white"/>
                </a:solidFill>
              </a:rPr>
              <a:t>Similarity</a:t>
            </a:r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 smtClean="0">
                <a:solidFill>
                  <a:prstClr val="white"/>
                </a:solidFill>
              </a:rPr>
              <a:t>Similarity</a:t>
            </a:r>
            <a:r>
              <a:rPr lang="en-US" sz="3200" dirty="0">
                <a:solidFill>
                  <a:prstClr val="white"/>
                </a:solidFill>
              </a:rPr>
              <a:t>		</a:t>
            </a:r>
            <a:r>
              <a:rPr lang="en-US" sz="3200" dirty="0" smtClean="0">
                <a:solidFill>
                  <a:prstClr val="white"/>
                </a:solidFill>
              </a:rPr>
              <a:t>Difference</a:t>
            </a:r>
            <a:endParaRPr lang="en-US" sz="3200" dirty="0">
              <a:solidFill>
                <a:prstClr val="white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28194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04800" y="47244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553200" y="1823085"/>
            <a:ext cx="2286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8600"/>
                </a:solidFill>
              </a:rPr>
              <a:t>In case time is not to your advantage, always organize your essay according to the top row.</a:t>
            </a:r>
          </a:p>
        </p:txBody>
      </p:sp>
    </p:spTree>
    <p:extLst>
      <p:ext uri="{BB962C8B-B14F-4D97-AF65-F5344CB8AC3E}">
        <p14:creationId xmlns:p14="http://schemas.microsoft.com/office/powerpoint/2010/main" val="262781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85800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8600"/>
                </a:solidFill>
              </a:rPr>
              <a:t>What Good Responses Should Include</a:t>
            </a:r>
          </a:p>
          <a:p>
            <a:endParaRPr lang="en-US" sz="3200" dirty="0">
              <a:solidFill>
                <a:prstClr val="white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Need 10 pieces of evidence (3 paragraphs = 3+ pieces of evidence per paragraph)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solidFill>
                <a:prstClr val="white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Include </a:t>
            </a:r>
            <a:r>
              <a:rPr lang="en-US" sz="2800" dirty="0">
                <a:solidFill>
                  <a:prstClr val="white"/>
                </a:solidFill>
              </a:rPr>
              <a:t>dates to demonstrate the ability to describe with some precision when continuity and change happen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solidFill>
                <a:prstClr val="white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</a:rPr>
              <a:t>Describe an extra-regional connection or </a:t>
            </a:r>
            <a:r>
              <a:rPr lang="en-US" sz="2800" dirty="0" smtClean="0">
                <a:solidFill>
                  <a:prstClr val="white"/>
                </a:solidFill>
              </a:rPr>
              <a:t>global context </a:t>
            </a:r>
            <a:r>
              <a:rPr lang="en-US" sz="2800" dirty="0">
                <a:solidFill>
                  <a:prstClr val="white"/>
                </a:solidFill>
              </a:rPr>
              <a:t>to explain continuity or change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solidFill>
                <a:prstClr val="white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</a:rPr>
              <a:t>Students must make connections clear.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1055" y="152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8600"/>
                </a:solidFill>
              </a:rPr>
              <a:t>Direct Comparison</a:t>
            </a:r>
            <a:endParaRPr lang="en-US" sz="3200" dirty="0">
              <a:solidFill>
                <a:srgbClr val="FF86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1727" y="1218762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Direct comparisons should be placed at the end of your paragraphs (similarities and differences), and are concise evaluations of the differences or likenesses of the two things in question.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Example: Thus, both China through Mao Zedong and Russia through Vladimir Lenin utilized Marxist philosophies regarding communism to promote a communist revolution among the peasants.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Example: Unlike Han China, which used a centralized system of government which was bolstered by a large bureaucracy, Gupta India utilized a decentralized system of government that divided the land via naturally-created regional divisions.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579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1055" y="152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8600"/>
                </a:solidFill>
              </a:rPr>
              <a:t>Analysis</a:t>
            </a:r>
            <a:endParaRPr lang="en-US" sz="3200" dirty="0">
              <a:solidFill>
                <a:srgbClr val="FF86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8654" y="990600"/>
            <a:ext cx="83820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Analysis must explain WHY a similarity occurred (why both regions developed similarly/used a similar thing), or WHY a difference occurred (why did one region utilize A, while the other utilized B). Analysis should be included directly before the Direct Comparison in each paragraph.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Example: Both Lenin and Mao Zedong are learned in Marxist philosophy and see it as the means by which their respective societies can industrialize and move into a new era.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Example: The Han Dynasty utilized the centralized system of the Qin Dynasty and made minor modifications, mostly to the process of applications to the bureaucracy.  The </a:t>
            </a:r>
            <a:r>
              <a:rPr lang="en-US" sz="2000" dirty="0" err="1" smtClean="0"/>
              <a:t>Guptas</a:t>
            </a:r>
            <a:r>
              <a:rPr lang="en-US" sz="2000" dirty="0" smtClean="0"/>
              <a:t>, on the other hand, did not inherit a system of centralized politics; rather, the </a:t>
            </a:r>
            <a:r>
              <a:rPr lang="en-US" sz="2000" dirty="0" err="1" smtClean="0"/>
              <a:t>Guptas</a:t>
            </a:r>
            <a:r>
              <a:rPr lang="en-US" sz="2000" dirty="0" smtClean="0"/>
              <a:t> came to power after the </a:t>
            </a:r>
            <a:r>
              <a:rPr lang="en-US" sz="2000" dirty="0" err="1" smtClean="0"/>
              <a:t>Kushan</a:t>
            </a:r>
            <a:r>
              <a:rPr lang="en-US" sz="2000" dirty="0" smtClean="0"/>
              <a:t> collapse and had to create a government system from scratch.  Thus, the </a:t>
            </a:r>
            <a:r>
              <a:rPr lang="en-US" sz="2000" dirty="0" err="1" smtClean="0"/>
              <a:t>Guptas</a:t>
            </a:r>
            <a:r>
              <a:rPr lang="en-US" sz="2000" dirty="0" smtClean="0"/>
              <a:t> felt a system relying on the naturally-created regional divisions in India would work best for that population.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125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7640" y="152400"/>
            <a:ext cx="20986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2010 C&amp;C</a:t>
            </a:r>
            <a:endParaRPr lang="en-US" sz="3200" b="1" dirty="0">
              <a:solidFill>
                <a:schemeClr val="tx2"/>
              </a:solidFill>
            </a:endParaRPr>
          </a:p>
          <a:p>
            <a:pPr algn="ctr"/>
            <a:endParaRPr lang="en-US" sz="3200" b="1" dirty="0">
              <a:solidFill>
                <a:schemeClr val="tx2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Prompt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8458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Analyze similarities and differences in </a:t>
            </a: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methods of political control </a:t>
            </a:r>
            <a:r>
              <a:rPr lang="en-US" sz="3200" dirty="0" smtClean="0"/>
              <a:t>in TWO of the following empires in the Classical period.</a:t>
            </a:r>
          </a:p>
          <a:p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Han China (206 BCE – 220 CE)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Mauryan/Gupta India (320 BCE – 550 CE)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Imperial Rome (31 BCE – 476 CE)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24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2036" y="152400"/>
            <a:ext cx="25298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2010 C&amp;C</a:t>
            </a:r>
            <a:endParaRPr lang="en-US" sz="3200" dirty="0">
              <a:solidFill>
                <a:schemeClr val="tx2"/>
              </a:solidFill>
            </a:endParaRP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Marking it 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Write an essay that:</a:t>
            </a:r>
          </a:p>
          <a:p>
            <a:endParaRPr lang="en-US" sz="3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Has a relevant thesis and supports that thesis with appropriate historical evidence.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Addresses all parts of the question.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Makes direct, relevant comparisons.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Analyzes relevant reasons for similarities and differences.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37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3648" y="2209800"/>
            <a:ext cx="4685898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8600"/>
                </a:solidFill>
              </a:rPr>
              <a:t>C&amp;C Prompts</a:t>
            </a:r>
          </a:p>
          <a:p>
            <a:pPr algn="ctr"/>
            <a:endParaRPr lang="en-US" sz="5400" b="1" dirty="0">
              <a:solidFill>
                <a:srgbClr val="FF86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8600"/>
                </a:solidFill>
              </a:rPr>
              <a:t>Find the Phrase</a:t>
            </a:r>
            <a:endParaRPr lang="en-US" sz="4000" b="1" dirty="0">
              <a:solidFill>
                <a:srgbClr val="FF8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71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2036" y="152400"/>
            <a:ext cx="25298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2010 C&amp;C</a:t>
            </a:r>
            <a:endParaRPr lang="en-US" sz="3200" dirty="0">
              <a:solidFill>
                <a:schemeClr val="tx2"/>
              </a:solidFill>
            </a:endParaRP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Marking it 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1666" y="1841242"/>
            <a:ext cx="88123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Write an essay that:</a:t>
            </a:r>
          </a:p>
          <a:p>
            <a:endParaRPr lang="en-US" sz="3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Has a relevant </a:t>
            </a:r>
            <a:r>
              <a:rPr lang="en-US" sz="3200" dirty="0" smtClean="0">
                <a:solidFill>
                  <a:schemeClr val="tx2"/>
                </a:solidFill>
              </a:rPr>
              <a:t>thesis (1) </a:t>
            </a:r>
            <a:r>
              <a:rPr lang="en-US" sz="3200" dirty="0" smtClean="0"/>
              <a:t>and supports that thesis with appropriate historical </a:t>
            </a:r>
            <a:r>
              <a:rPr lang="en-US" sz="3200" dirty="0" smtClean="0">
                <a:solidFill>
                  <a:schemeClr val="tx2"/>
                </a:solidFill>
              </a:rPr>
              <a:t>evidence (2)</a:t>
            </a:r>
            <a:r>
              <a:rPr lang="en-US" sz="32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Addresses </a:t>
            </a:r>
            <a:r>
              <a:rPr lang="en-US" sz="3200" dirty="0" smtClean="0">
                <a:solidFill>
                  <a:schemeClr val="tx2"/>
                </a:solidFill>
              </a:rPr>
              <a:t>all parts (2)</a:t>
            </a:r>
            <a:r>
              <a:rPr lang="en-US" sz="3200" dirty="0" smtClean="0"/>
              <a:t> of the question.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Makes direct, relevant </a:t>
            </a:r>
            <a:r>
              <a:rPr lang="en-US" sz="3200" dirty="0" smtClean="0">
                <a:solidFill>
                  <a:schemeClr val="tx2"/>
                </a:solidFill>
              </a:rPr>
              <a:t>comparisons (1)</a:t>
            </a:r>
            <a:r>
              <a:rPr lang="en-US" sz="32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Analyzes (1)</a:t>
            </a:r>
            <a:r>
              <a:rPr lang="en-US" sz="3200" dirty="0" smtClean="0"/>
              <a:t> relevant reasons for similarities and differences.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90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371600"/>
            <a:ext cx="8001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Monday, September 9</a:t>
            </a:r>
            <a:r>
              <a:rPr lang="en-US" sz="2800" u="sng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2800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/Tuesday, September 10</a:t>
            </a:r>
            <a:r>
              <a:rPr lang="en-US" sz="2800" u="sng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2800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u="sng" dirty="0" smtClean="0">
                <a:solidFill>
                  <a:prstClr val="white"/>
                </a:solidFill>
              </a:rPr>
              <a:t>2010 C&amp;C </a:t>
            </a:r>
            <a:r>
              <a:rPr lang="en-US" sz="2800" u="sng" dirty="0">
                <a:solidFill>
                  <a:prstClr val="white"/>
                </a:solidFill>
              </a:rPr>
              <a:t>due</a:t>
            </a:r>
          </a:p>
          <a:p>
            <a:endParaRPr lang="en-US" sz="2800" dirty="0">
              <a:solidFill>
                <a:prstClr val="white"/>
              </a:solidFill>
            </a:endParaRPr>
          </a:p>
          <a:p>
            <a:r>
              <a:rPr lang="en-US" sz="2800" dirty="0" smtClean="0">
                <a:solidFill>
                  <a:prstClr val="white"/>
                </a:solidFill>
              </a:rPr>
              <a:t>Write </a:t>
            </a:r>
            <a:r>
              <a:rPr lang="en-US" sz="2800" dirty="0">
                <a:solidFill>
                  <a:prstClr val="white"/>
                </a:solidFill>
              </a:rPr>
              <a:t>it at </a:t>
            </a:r>
            <a:r>
              <a:rPr lang="en-US" sz="2800" dirty="0" smtClean="0">
                <a:solidFill>
                  <a:prstClr val="white"/>
                </a:solidFill>
              </a:rPr>
              <a:t>home, double space it, </a:t>
            </a:r>
            <a:r>
              <a:rPr lang="en-US" sz="2800" dirty="0">
                <a:solidFill>
                  <a:prstClr val="white"/>
                </a:solidFill>
              </a:rPr>
              <a:t>and annotate the following parts.</a:t>
            </a:r>
          </a:p>
          <a:p>
            <a:endParaRPr lang="en-US" sz="2800" dirty="0">
              <a:solidFill>
                <a:prstClr val="white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en-US" sz="2800" dirty="0">
                <a:solidFill>
                  <a:prstClr val="white"/>
                </a:solidFill>
              </a:rPr>
              <a:t> Thesis – </a:t>
            </a:r>
            <a:r>
              <a:rPr lang="en-US" sz="2800" b="1" dirty="0">
                <a:solidFill>
                  <a:prstClr val="white"/>
                </a:solidFill>
              </a:rPr>
              <a:t>bold</a:t>
            </a:r>
            <a:endParaRPr lang="en-US" sz="2800" dirty="0">
              <a:solidFill>
                <a:prstClr val="white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en-US" sz="2800" dirty="0">
                <a:solidFill>
                  <a:prstClr val="white"/>
                </a:solidFill>
              </a:rPr>
              <a:t> Categories– </a:t>
            </a:r>
            <a:r>
              <a:rPr lang="en-US" sz="2800" u="sng" dirty="0">
                <a:solidFill>
                  <a:prstClr val="white"/>
                </a:solidFill>
              </a:rPr>
              <a:t>underline</a:t>
            </a:r>
          </a:p>
          <a:p>
            <a:pPr marL="342900" indent="-342900">
              <a:buFontTx/>
              <a:buAutoNum type="arabicParenR"/>
            </a:pP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smtClean="0">
                <a:solidFill>
                  <a:prstClr val="white"/>
                </a:solidFill>
              </a:rPr>
              <a:t>9 Pieces of Evidence – </a:t>
            </a:r>
            <a:r>
              <a:rPr lang="en-US" sz="2800" i="1" dirty="0" smtClean="0">
                <a:solidFill>
                  <a:prstClr val="white"/>
                </a:solidFill>
              </a:rPr>
              <a:t>italicize</a:t>
            </a:r>
          </a:p>
          <a:p>
            <a:r>
              <a:rPr lang="en-US" sz="2800" dirty="0" smtClean="0">
                <a:solidFill>
                  <a:prstClr val="white"/>
                </a:solidFill>
              </a:rPr>
              <a:t>4) Direct Comparison - </a:t>
            </a:r>
            <a:r>
              <a:rPr lang="en-US" sz="2800" dirty="0" smtClean="0">
                <a:solidFill>
                  <a:prstClr val="white"/>
                </a:solidFill>
                <a:latin typeface="Baskerville Old Face" pitchFamily="18" charset="0"/>
              </a:rPr>
              <a:t>different font</a:t>
            </a:r>
          </a:p>
          <a:p>
            <a:r>
              <a:rPr lang="en-US" sz="2800" dirty="0" smtClean="0">
                <a:solidFill>
                  <a:prstClr val="white"/>
                </a:solidFill>
              </a:rPr>
              <a:t>5) Analysis - </a:t>
            </a:r>
            <a:r>
              <a:rPr lang="en-US" sz="3400" dirty="0" smtClean="0">
                <a:solidFill>
                  <a:prstClr val="white"/>
                </a:solidFill>
              </a:rPr>
              <a:t>different size</a:t>
            </a:r>
            <a:endParaRPr lang="en-US" sz="3400" dirty="0">
              <a:solidFill>
                <a:prstClr val="white"/>
              </a:solidFill>
            </a:endParaRPr>
          </a:p>
          <a:p>
            <a:pPr marL="342900" indent="-342900">
              <a:buFontTx/>
              <a:buAutoNum type="arabicParenR"/>
            </a:pP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7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28" y="19812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Analyze and compare the differing </a:t>
            </a:r>
            <a:r>
              <a:rPr lang="en-US" sz="3200" dirty="0" smtClean="0">
                <a:solidFill>
                  <a:srgbClr val="FF0000"/>
                </a:solidFill>
              </a:rPr>
              <a:t>responses of China and Japan to western penetration</a:t>
            </a:r>
            <a:r>
              <a:rPr lang="en-US" sz="3200" dirty="0" smtClean="0">
                <a:solidFill>
                  <a:prstClr val="white"/>
                </a:solidFill>
              </a:rPr>
              <a:t> in the 19</a:t>
            </a:r>
            <a:r>
              <a:rPr lang="en-US" sz="3200" baseline="30000" dirty="0" smtClean="0">
                <a:solidFill>
                  <a:prstClr val="white"/>
                </a:solidFill>
              </a:rPr>
              <a:t>th</a:t>
            </a:r>
            <a:r>
              <a:rPr lang="en-US" sz="3200" dirty="0" smtClean="0">
                <a:solidFill>
                  <a:prstClr val="white"/>
                </a:solidFill>
              </a:rPr>
              <a:t> century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225" y="1143000"/>
            <a:ext cx="221727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prstClr val="white"/>
                </a:solidFill>
              </a:rPr>
              <a:t>2002 </a:t>
            </a:r>
            <a:r>
              <a:rPr lang="en-US" sz="3400" b="1" dirty="0" smtClean="0">
                <a:solidFill>
                  <a:prstClr val="white"/>
                </a:solidFill>
              </a:rPr>
              <a:t>C&amp;C</a:t>
            </a:r>
            <a:endParaRPr lang="en-US" sz="3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12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28" y="1981200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Compare and contrast the </a:t>
            </a:r>
            <a:r>
              <a:rPr lang="en-US" sz="3200" dirty="0" smtClean="0">
                <a:solidFill>
                  <a:srgbClr val="FF0000"/>
                </a:solidFill>
              </a:rPr>
              <a:t>roles of women </a:t>
            </a:r>
            <a:r>
              <a:rPr lang="en-US" sz="3200" dirty="0" smtClean="0">
                <a:solidFill>
                  <a:prstClr val="white"/>
                </a:solidFill>
              </a:rPr>
              <a:t>in TWO of the following regions during the period from 1750 – 1914.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2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East Asia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Latin America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Sub-Saharan Africa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Western Europe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225" y="1143000"/>
            <a:ext cx="221727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prstClr val="white"/>
                </a:solidFill>
              </a:rPr>
              <a:t>2003 </a:t>
            </a:r>
            <a:r>
              <a:rPr lang="en-US" sz="3400" b="1" dirty="0" smtClean="0">
                <a:solidFill>
                  <a:prstClr val="white"/>
                </a:solidFill>
              </a:rPr>
              <a:t>C&amp;C</a:t>
            </a:r>
            <a:endParaRPr lang="en-US" sz="3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2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28" y="198120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Compare and contrast how </a:t>
            </a:r>
            <a:r>
              <a:rPr lang="en-US" sz="2800" dirty="0" smtClean="0">
                <a:solidFill>
                  <a:srgbClr val="FF0000"/>
                </a:solidFill>
              </a:rPr>
              <a:t>the First World War and its outcomes affected</a:t>
            </a:r>
            <a:r>
              <a:rPr lang="en-US" sz="2800" dirty="0" smtClean="0">
                <a:solidFill>
                  <a:prstClr val="white"/>
                </a:solidFill>
              </a:rPr>
              <a:t> TWO of the following regions in the period from the war through the 1930s.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East Asia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Middle East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South Asia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225" y="1143000"/>
            <a:ext cx="221727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prstClr val="white"/>
                </a:solidFill>
              </a:rPr>
              <a:t>2004 </a:t>
            </a:r>
            <a:r>
              <a:rPr lang="en-US" sz="3400" b="1" dirty="0" smtClean="0">
                <a:solidFill>
                  <a:prstClr val="white"/>
                </a:solidFill>
              </a:rPr>
              <a:t>C&amp;C</a:t>
            </a:r>
            <a:endParaRPr lang="en-US" sz="3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8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28" y="19812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solidFill>
                  <a:prstClr val="white"/>
                </a:solidFill>
              </a:rPr>
              <a:t>Compare and contrast the </a:t>
            </a:r>
            <a:r>
              <a:rPr lang="en-US" sz="3600" dirty="0" smtClean="0">
                <a:solidFill>
                  <a:srgbClr val="FF0000"/>
                </a:solidFill>
              </a:rPr>
              <a:t>political and economic effects of Mongol rule </a:t>
            </a:r>
            <a:r>
              <a:rPr lang="en-US" sz="3600" dirty="0" smtClean="0">
                <a:solidFill>
                  <a:prstClr val="white"/>
                </a:solidFill>
              </a:rPr>
              <a:t>on TWO of the following regions: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6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solidFill>
                  <a:prstClr val="white"/>
                </a:solidFill>
              </a:rPr>
              <a:t>China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solidFill>
                  <a:prstClr val="white"/>
                </a:solidFill>
              </a:rPr>
              <a:t>Middle East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solidFill>
                  <a:prstClr val="white"/>
                </a:solidFill>
              </a:rPr>
              <a:t>Russia</a:t>
            </a:r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225" y="1143000"/>
            <a:ext cx="221727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prstClr val="white"/>
                </a:solidFill>
              </a:rPr>
              <a:t>2005 </a:t>
            </a:r>
            <a:r>
              <a:rPr lang="en-US" sz="3400" b="1" dirty="0" smtClean="0">
                <a:solidFill>
                  <a:prstClr val="white"/>
                </a:solidFill>
              </a:rPr>
              <a:t>C&amp;C</a:t>
            </a:r>
            <a:endParaRPr lang="en-US" sz="3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7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28" y="198120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Compare and contrast the </a:t>
            </a:r>
            <a:r>
              <a:rPr lang="en-US" sz="3200" dirty="0" smtClean="0">
                <a:solidFill>
                  <a:srgbClr val="FF0000"/>
                </a:solidFill>
              </a:rPr>
              <a:t>goals and outcomes of the revolutionary process </a:t>
            </a:r>
            <a:r>
              <a:rPr lang="en-US" sz="3200" dirty="0" smtClean="0">
                <a:solidFill>
                  <a:prstClr val="white"/>
                </a:solidFill>
              </a:rPr>
              <a:t>in TWO of the following regions: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2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Mexico, 1910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China, 1911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Russia, 1917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225" y="1143000"/>
            <a:ext cx="221727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prstClr val="white"/>
                </a:solidFill>
              </a:rPr>
              <a:t>2006 </a:t>
            </a:r>
            <a:r>
              <a:rPr lang="en-US" sz="3400" b="1" dirty="0" smtClean="0">
                <a:solidFill>
                  <a:prstClr val="white"/>
                </a:solidFill>
              </a:rPr>
              <a:t>C&amp;C</a:t>
            </a:r>
            <a:endParaRPr lang="en-US" sz="3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3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28" y="1981200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Within the period from 1450 to 1800, compare the </a:t>
            </a:r>
            <a:r>
              <a:rPr lang="en-US" sz="3200" dirty="0" smtClean="0">
                <a:solidFill>
                  <a:srgbClr val="FF0000"/>
                </a:solidFill>
              </a:rPr>
              <a:t>processes</a:t>
            </a:r>
            <a:r>
              <a:rPr lang="en-US" sz="3200" dirty="0" smtClean="0">
                <a:solidFill>
                  <a:prstClr val="white"/>
                </a:solidFill>
              </a:rPr>
              <a:t> (e.g., political, social, economic) </a:t>
            </a:r>
            <a:r>
              <a:rPr lang="en-US" sz="3200" dirty="0" smtClean="0">
                <a:solidFill>
                  <a:srgbClr val="FF0000"/>
                </a:solidFill>
              </a:rPr>
              <a:t>of empire building </a:t>
            </a:r>
            <a:r>
              <a:rPr lang="en-US" sz="3200" dirty="0" smtClean="0">
                <a:solidFill>
                  <a:prstClr val="white"/>
                </a:solidFill>
              </a:rPr>
              <a:t>in the Spanish Empire with the empire-building processes in ONE of the following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200" dirty="0">
              <a:solidFill>
                <a:prstClr val="whit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Ottoman Empire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The Russian Empire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225" y="1143000"/>
            <a:ext cx="221727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prstClr val="white"/>
                </a:solidFill>
              </a:rPr>
              <a:t>2007 </a:t>
            </a:r>
            <a:r>
              <a:rPr lang="en-US" sz="3400" b="1" dirty="0" smtClean="0">
                <a:solidFill>
                  <a:prstClr val="white"/>
                </a:solidFill>
              </a:rPr>
              <a:t>C&amp;C</a:t>
            </a:r>
            <a:endParaRPr lang="en-US" sz="3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3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1390</Words>
  <Application>Microsoft Office PowerPoint</Application>
  <PresentationFormat>On-screen Show (4:3)</PresentationFormat>
  <Paragraphs>184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Perspective</vt:lpstr>
      <vt:lpstr>The Compare/Contrast  (C&amp;C) Essay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Continuity and Change Over Time (CCOT) Essay</dc:title>
  <dc:creator>Whitney</dc:creator>
  <cp:lastModifiedBy>admin</cp:lastModifiedBy>
  <cp:revision>83</cp:revision>
  <dcterms:created xsi:type="dcterms:W3CDTF">2012-09-05T01:29:40Z</dcterms:created>
  <dcterms:modified xsi:type="dcterms:W3CDTF">2013-11-01T17:53:57Z</dcterms:modified>
</cp:coreProperties>
</file>