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7" r:id="rId5"/>
    <p:sldId id="266" r:id="rId6"/>
    <p:sldId id="259" r:id="rId7"/>
    <p:sldId id="272" r:id="rId8"/>
    <p:sldId id="260" r:id="rId9"/>
    <p:sldId id="268" r:id="rId10"/>
    <p:sldId id="274" r:id="rId11"/>
    <p:sldId id="275" r:id="rId12"/>
    <p:sldId id="261" r:id="rId13"/>
    <p:sldId id="273" r:id="rId14"/>
    <p:sldId id="269" r:id="rId15"/>
    <p:sldId id="281" r:id="rId16"/>
    <p:sldId id="282" r:id="rId17"/>
    <p:sldId id="262" r:id="rId18"/>
    <p:sldId id="263" r:id="rId19"/>
    <p:sldId id="276" r:id="rId20"/>
    <p:sldId id="277" r:id="rId21"/>
    <p:sldId id="270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8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3FD3-4FC9-4349-8904-E14A6E95961F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81A8-96C1-4792-A3D8-C2B31A28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wav"/><Relationship Id="rId7" Type="http://schemas.openxmlformats.org/officeDocument/2006/relationships/image" Target="../media/image8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4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5" Type="http://schemas.microsoft.com/office/2007/relationships/media" Target="../media/media15.wav"/><Relationship Id="rId4" Type="http://schemas.openxmlformats.org/officeDocument/2006/relationships/audio" Target="../media/media14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Objectives: </a:t>
            </a:r>
            <a:br>
              <a:rPr lang="en-US" dirty="0" smtClean="0"/>
            </a:br>
            <a:r>
              <a:rPr lang="en-US" dirty="0" smtClean="0"/>
              <a:t>1. Summarize Confucian ideas about the family and about society</a:t>
            </a:r>
            <a:br>
              <a:rPr lang="en-US" dirty="0" smtClean="0"/>
            </a:br>
            <a:r>
              <a:rPr lang="en-US" dirty="0" smtClean="0"/>
              <a:t>2. Identify ethical systems</a:t>
            </a:r>
            <a:br>
              <a:rPr lang="en-US" dirty="0" smtClean="0"/>
            </a:br>
            <a:r>
              <a:rPr lang="en-US" dirty="0" smtClean="0"/>
              <a:t>3. Describe the rise and fall of the Qin Dynasty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FIRST: DISCUSS How well do people RESPECT authority?</a:t>
            </a:r>
          </a:p>
          <a:p>
            <a:r>
              <a:rPr lang="en-US" dirty="0" smtClean="0"/>
              <a:t>Parents, Teachers, Police, Older People, Other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29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CONFUCIUS and LAOZI</a:t>
            </a:r>
            <a:br>
              <a:rPr lang="en-US" dirty="0" smtClean="0"/>
            </a:br>
            <a:r>
              <a:rPr lang="en-US" dirty="0" smtClean="0"/>
              <a:t>Which would you rather have as a teacher and why?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onfucius-Institute-Cape-T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4170"/>
            <a:ext cx="35909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ant Laozi in Wuxi Jiangsu Ch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3388"/>
            <a:ext cx="4081778" cy="32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" y="25146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92399"/>
              </p:ext>
            </p:extLst>
          </p:nvPr>
        </p:nvGraphicFramePr>
        <p:xfrm>
          <a:off x="228600" y="152400"/>
          <a:ext cx="8382000" cy="3490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296972">
                <a:tc>
                  <a:txBody>
                    <a:bodyPr/>
                    <a:lstStyle/>
                    <a:p>
                      <a:r>
                        <a:rPr lang="en-US" dirty="0" smtClean="0"/>
                        <a:t>CONFUCIANISM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DAOISM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LEGALISM</a:t>
                      </a:r>
                      <a:endParaRPr lang="en-US" dirty="0"/>
                    </a:p>
                  </a:txBody>
                  <a:tcPr/>
                </a:tc>
              </a:tr>
              <a:tr h="967809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Order, Harmony, and good government</a:t>
                      </a:r>
                      <a:r>
                        <a:rPr lang="en-US" baseline="0" dirty="0" smtClean="0"/>
                        <a:t> should be based on family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natural</a:t>
                      </a:r>
                      <a:r>
                        <a:rPr lang="en-US" baseline="0" dirty="0" smtClean="0"/>
                        <a:t> order is more important than social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highly efficient and powerful government is the key to social</a:t>
                      </a:r>
                      <a:r>
                        <a:rPr lang="en-US" baseline="0" dirty="0" smtClean="0"/>
                        <a:t> order.</a:t>
                      </a:r>
                      <a:endParaRPr lang="en-US" dirty="0"/>
                    </a:p>
                  </a:txBody>
                  <a:tcPr/>
                </a:tc>
              </a:tr>
              <a:tr h="967809">
                <a:tc>
                  <a:txBody>
                    <a:bodyPr/>
                    <a:lstStyle/>
                    <a:p>
                      <a:r>
                        <a:rPr lang="en-US" dirty="0" smtClean="0"/>
                        <a:t>Respect for parents and elders is important  to a well-ordered</a:t>
                      </a:r>
                      <a:r>
                        <a:rPr lang="en-US" baseline="0" dirty="0" smtClean="0"/>
                        <a:t>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universal force guides all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Punishments are useful to maintain social</a:t>
                      </a:r>
                      <a:r>
                        <a:rPr lang="en-US" baseline="0" dirty="0" smtClean="0"/>
                        <a:t> order.</a:t>
                      </a:r>
                      <a:endParaRPr lang="en-US" dirty="0"/>
                    </a:p>
                  </a:txBody>
                  <a:tcPr/>
                </a:tc>
              </a:tr>
              <a:tr h="967809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is important both to the welfare of the individual</a:t>
                      </a:r>
                      <a:r>
                        <a:rPr lang="en-US" baseline="0" dirty="0" smtClean="0"/>
                        <a:t> and to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beings should live simply and in harmony with 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Thinkers and</a:t>
                      </a:r>
                      <a:r>
                        <a:rPr lang="en-US" baseline="0" dirty="0" smtClean="0"/>
                        <a:t> their ideas should be strictly controlled by the government.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8100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Which of the 3 systems stresses the importance of government and a well ordered society?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CONFUCIANISM 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LEGALISM</a:t>
            </a:r>
          </a:p>
          <a:p>
            <a:pPr marL="342900" indent="-342900">
              <a:buAutoNum type="arabicPeriod"/>
            </a:pPr>
            <a:r>
              <a:rPr lang="en-US" dirty="0" smtClean="0"/>
              <a:t>Which of these systems seems to be the most moderate and balanced? EXPLAIN?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CONFUCIANISM = because it avoids the Daoist emphasis on natural order and the Legalist emphasis on punishment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6" name="Oval 6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77" name="Text Box 61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86080" name="Text Box 64"/>
          <p:cNvSpPr txBox="1">
            <a:spLocks noChangeArrowheads="1"/>
          </p:cNvSpPr>
          <p:nvPr/>
        </p:nvSpPr>
        <p:spPr bwMode="auto">
          <a:xfrm>
            <a:off x="1261269" y="1143000"/>
            <a:ext cx="588962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i="1" dirty="0">
                <a:latin typeface="Arial" charset="0"/>
              </a:rPr>
              <a:t>I </a:t>
            </a:r>
            <a:r>
              <a:rPr lang="en-US" altLang="en-US" sz="2000" i="1" dirty="0" err="1">
                <a:latin typeface="Arial" charset="0"/>
              </a:rPr>
              <a:t>Ching</a:t>
            </a:r>
            <a:r>
              <a:rPr lang="en-US" altLang="en-US" sz="2000" dirty="0">
                <a:latin typeface="Arial" charset="0"/>
              </a:rPr>
              <a:t> and Yin and Yang</a:t>
            </a:r>
            <a:endParaRPr lang="en-US" altLang="en-US" sz="18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i="1" dirty="0">
                <a:solidFill>
                  <a:srgbClr val="008000"/>
                </a:solidFill>
                <a:latin typeface="Arial" charset="0"/>
              </a:rPr>
              <a:t>I </a:t>
            </a:r>
            <a:r>
              <a:rPr lang="en-US" altLang="en-US" sz="1800" i="1" dirty="0" err="1">
                <a:solidFill>
                  <a:srgbClr val="008000"/>
                </a:solidFill>
                <a:latin typeface="Arial" charset="0"/>
              </a:rPr>
              <a:t>Ching</a:t>
            </a:r>
            <a:r>
              <a:rPr lang="en-US" altLang="en-US" sz="1800" b="0" dirty="0">
                <a:latin typeface="Arial" charset="0"/>
              </a:rPr>
              <a:t> (</a:t>
            </a:r>
            <a:r>
              <a:rPr lang="en-US" altLang="en-US" sz="1800" b="0" i="1" dirty="0">
                <a:latin typeface="Arial" charset="0"/>
              </a:rPr>
              <a:t>The Book of Changes</a:t>
            </a:r>
            <a:r>
              <a:rPr lang="en-US" altLang="en-US" sz="1800" b="0" dirty="0">
                <a:latin typeface="Arial" charset="0"/>
              </a:rPr>
              <a:t>) offers good advice, </a:t>
            </a:r>
          </a:p>
          <a:p>
            <a:r>
              <a:rPr lang="en-US" altLang="en-US" sz="1800" b="0" dirty="0">
                <a:latin typeface="Arial" charset="0"/>
              </a:rPr>
              <a:t>	common sense</a:t>
            </a:r>
          </a:p>
          <a:p>
            <a:r>
              <a:rPr lang="en-US" altLang="en-US" sz="1800" b="0" dirty="0">
                <a:latin typeface="Arial" charset="0"/>
              </a:rPr>
              <a:t>•	Concept of yin and yang—two powers represent </a:t>
            </a:r>
          </a:p>
          <a:p>
            <a:r>
              <a:rPr lang="en-US" altLang="en-US" sz="1800" b="0" dirty="0">
                <a:latin typeface="Arial" charset="0"/>
              </a:rPr>
              <a:t>	rhythm of universe</a:t>
            </a:r>
          </a:p>
          <a:p>
            <a:r>
              <a:rPr lang="en-US" altLang="en-US" sz="1800" b="0" dirty="0">
                <a:latin typeface="Arial" charset="0"/>
              </a:rPr>
              <a:t>•	Yin: cold, dark, soft, mysterious; yang: warm, bright, </a:t>
            </a:r>
          </a:p>
          <a:p>
            <a:r>
              <a:rPr lang="en-US" altLang="en-US" sz="1800" b="0" dirty="0">
                <a:latin typeface="Arial" charset="0"/>
              </a:rPr>
              <a:t>	hard, clear</a:t>
            </a: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b="0" i="1" dirty="0">
                <a:latin typeface="Arial" charset="0"/>
              </a:rPr>
              <a:t>I </a:t>
            </a:r>
            <a:r>
              <a:rPr lang="en-US" altLang="en-US" sz="1800" b="0" i="1" dirty="0" err="1">
                <a:latin typeface="Arial" charset="0"/>
              </a:rPr>
              <a:t>Ching</a:t>
            </a:r>
            <a:r>
              <a:rPr lang="en-US" altLang="en-US" sz="1800" b="0" dirty="0">
                <a:latin typeface="Arial" charset="0"/>
              </a:rPr>
              <a:t> and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yin and yang</a:t>
            </a:r>
            <a:r>
              <a:rPr lang="en-US" altLang="en-US" sz="1800" b="0" dirty="0">
                <a:latin typeface="Arial" charset="0"/>
              </a:rPr>
              <a:t> explain how people fit into </a:t>
            </a:r>
          </a:p>
          <a:p>
            <a:r>
              <a:rPr lang="en-US" altLang="en-US" sz="1800" b="0" dirty="0">
                <a:latin typeface="Arial" charset="0"/>
              </a:rPr>
              <a:t>	the world</a:t>
            </a:r>
          </a:p>
        </p:txBody>
      </p:sp>
      <p:sp>
        <p:nvSpPr>
          <p:cNvPr id="86090" name="Line 74"/>
          <p:cNvSpPr>
            <a:spLocks noChangeShapeType="1"/>
          </p:cNvSpPr>
          <p:nvPr/>
        </p:nvSpPr>
        <p:spPr bwMode="auto">
          <a:xfrm>
            <a:off x="1261269" y="1033607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1" name="Text Box 75"/>
          <p:cNvSpPr txBox="1">
            <a:spLocks noChangeArrowheads="1"/>
          </p:cNvSpPr>
          <p:nvPr/>
        </p:nvSpPr>
        <p:spPr bwMode="auto">
          <a:xfrm>
            <a:off x="1447800" y="679450"/>
            <a:ext cx="311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i="1" dirty="0">
                <a:solidFill>
                  <a:srgbClr val="003399"/>
                </a:solidFill>
              </a:rPr>
              <a:t>continued </a:t>
            </a:r>
            <a:r>
              <a:rPr lang="en-US" altLang="en-US" sz="1600" dirty="0">
                <a:solidFill>
                  <a:srgbClr val="CC0000"/>
                </a:solidFill>
              </a:rPr>
              <a:t>Other Ethical Systems</a:t>
            </a:r>
          </a:p>
        </p:txBody>
      </p:sp>
      <p:sp>
        <p:nvSpPr>
          <p:cNvPr id="86096" name="Oval 8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2" descr="D:\Chapter04\yinya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62" y="3895725"/>
            <a:ext cx="3674437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5122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6077" grpId="0" autoUpdateAnimBg="0"/>
      <p:bldP spid="86080" grpId="0" autoUpdateAnimBg="0"/>
      <p:bldP spid="860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Explain this quote from LAOZI, “When there is no desire, all things are at peace.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need to reduce their desires so they can live in peace.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Explain how I CHING was similar to the teachings of Confucius.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Both provided guidance on ethics.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hapter04\yin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5" y="685800"/>
            <a:ext cx="6435618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Chinese symbols yin (earth, female element) and yang (heaven, male element).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498157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list of DUALITIES: </a:t>
            </a:r>
          </a:p>
          <a:p>
            <a:r>
              <a:rPr lang="en-US" dirty="0" smtClean="0"/>
              <a:t>EXAMPLES: Good/Evil, Day/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a Chinese ETHICAL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Break into 3 Groups</a:t>
            </a:r>
          </a:p>
          <a:p>
            <a:r>
              <a:rPr lang="en-US" dirty="0" smtClean="0"/>
              <a:t>Each groups represents either CONFUCIANISM, DAOISM, or LEGALISM</a:t>
            </a:r>
          </a:p>
          <a:p>
            <a:r>
              <a:rPr lang="en-US" dirty="0" smtClean="0"/>
              <a:t>Explain WHY your ETHICAL SYSTEM is best for solving the following problems:</a:t>
            </a:r>
          </a:p>
          <a:p>
            <a:r>
              <a:rPr lang="en-US" dirty="0" smtClean="0"/>
              <a:t>1. POLLUTION 2. CHEATING 3. HOMELESSNESS 4. CRIME 5. TERRORISM</a:t>
            </a:r>
          </a:p>
          <a:p>
            <a:r>
              <a:rPr lang="en-US" dirty="0" smtClean="0"/>
              <a:t>Be prepared to present to the class.</a:t>
            </a:r>
          </a:p>
          <a:p>
            <a:r>
              <a:rPr lang="en-US" dirty="0" smtClean="0"/>
              <a:t>HAVE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Explain WHY your ETHICAL SYSTEM is best for solving the following problems:</a:t>
            </a:r>
          </a:p>
          <a:p>
            <a:r>
              <a:rPr lang="en-US" dirty="0"/>
              <a:t>1. POLLUTION 2. CHEATING 3. HOMELESSNESS 4. CRIME 5. TERRORISM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23188"/>
              </p:ext>
            </p:extLst>
          </p:nvPr>
        </p:nvGraphicFramePr>
        <p:xfrm>
          <a:off x="381000" y="2438400"/>
          <a:ext cx="8382000" cy="388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07271">
                <a:tc>
                  <a:txBody>
                    <a:bodyPr/>
                    <a:lstStyle/>
                    <a:p>
                      <a:r>
                        <a:rPr lang="en-US" dirty="0" smtClean="0"/>
                        <a:t>CONFUCIANISM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DAOISM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LEGALISM</a:t>
                      </a:r>
                      <a:endParaRPr lang="en-US" dirty="0"/>
                    </a:p>
                  </a:txBody>
                  <a:tcPr/>
                </a:tc>
              </a:tr>
              <a:tr h="1323632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Order, Harmony, and good government</a:t>
                      </a:r>
                      <a:r>
                        <a:rPr lang="en-US" baseline="0" dirty="0" smtClean="0"/>
                        <a:t> should be based on family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natural</a:t>
                      </a:r>
                      <a:r>
                        <a:rPr lang="en-US" baseline="0" dirty="0" smtClean="0"/>
                        <a:t> order is more important than social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highly efficient and powerful government is the key to social</a:t>
                      </a:r>
                      <a:r>
                        <a:rPr lang="en-US" baseline="0" dirty="0" smtClean="0"/>
                        <a:t> order.</a:t>
                      </a:r>
                      <a:endParaRPr lang="en-US" dirty="0"/>
                    </a:p>
                  </a:txBody>
                  <a:tcPr/>
                </a:tc>
              </a:tr>
              <a:tr h="1077649">
                <a:tc>
                  <a:txBody>
                    <a:bodyPr/>
                    <a:lstStyle/>
                    <a:p>
                      <a:r>
                        <a:rPr lang="en-US" dirty="0" smtClean="0"/>
                        <a:t>Respect for parents and elders is important  to a well-ordered</a:t>
                      </a:r>
                      <a:r>
                        <a:rPr lang="en-US" baseline="0" dirty="0" smtClean="0"/>
                        <a:t>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universal force guides all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Punishments are useful to maintain social</a:t>
                      </a:r>
                      <a:r>
                        <a:rPr lang="en-US" baseline="0" dirty="0" smtClean="0"/>
                        <a:t> order.</a:t>
                      </a:r>
                      <a:endParaRPr lang="en-US" dirty="0"/>
                    </a:p>
                  </a:txBody>
                  <a:tcPr/>
                </a:tc>
              </a:tr>
              <a:tr h="1077649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is important both to the welfare of the individual</a:t>
                      </a:r>
                      <a:r>
                        <a:rPr lang="en-US" baseline="0" dirty="0" smtClean="0"/>
                        <a:t> and to society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beings should live simply and in harmony with nature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Thinkers and</a:t>
                      </a:r>
                      <a:r>
                        <a:rPr lang="en-US" baseline="0" dirty="0" smtClean="0"/>
                        <a:t> their ideas should be strictly controlled by the government.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1076036" y="412750"/>
            <a:ext cx="461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rgbClr val="CC0000"/>
                </a:solidFill>
              </a:rPr>
              <a:t>The Qin Dynasty Unifies China</a:t>
            </a:r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1200150" y="889145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1207077" y="1057275"/>
            <a:ext cx="5445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The Qin Dynasty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Qin Dynasty </a:t>
            </a:r>
            <a:r>
              <a:rPr lang="en-US" altLang="en-US" sz="1800" b="0" dirty="0">
                <a:latin typeface="Arial" charset="0"/>
              </a:rPr>
              <a:t>replaces Zhou Dynasty in third </a:t>
            </a:r>
          </a:p>
          <a:p>
            <a:r>
              <a:rPr lang="en-US" altLang="en-US" sz="1800" b="0" dirty="0">
                <a:latin typeface="Arial" charset="0"/>
              </a:rPr>
              <a:t>	century </a:t>
            </a:r>
            <a:r>
              <a:rPr lang="en-US" altLang="en-US" sz="1600" b="0" dirty="0">
                <a:latin typeface="Arial" charset="0"/>
              </a:rPr>
              <a:t>B.C.</a:t>
            </a:r>
            <a:endParaRPr lang="en-US" altLang="en-US" sz="1800" b="0" dirty="0">
              <a:latin typeface="Arial" charset="0"/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1096818" y="2209800"/>
            <a:ext cx="578802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A New Emperor Takes Control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Emperor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Shi </a:t>
            </a:r>
            <a:r>
              <a:rPr lang="en-US" altLang="en-US" sz="1800" dirty="0" err="1">
                <a:solidFill>
                  <a:srgbClr val="008000"/>
                </a:solidFill>
                <a:latin typeface="Arial" charset="0"/>
              </a:rPr>
              <a:t>Huangdi</a:t>
            </a:r>
            <a:r>
              <a:rPr lang="en-US" altLang="en-US" sz="1800" b="0" dirty="0">
                <a:latin typeface="Arial" charset="0"/>
              </a:rPr>
              <a:t> unifies China, ends fighting, </a:t>
            </a:r>
          </a:p>
          <a:p>
            <a:r>
              <a:rPr lang="en-US" altLang="en-US" sz="1800" b="0" dirty="0">
                <a:latin typeface="Arial" charset="0"/>
              </a:rPr>
              <a:t>	conquers new lands</a:t>
            </a:r>
          </a:p>
          <a:p>
            <a:r>
              <a:rPr lang="en-US" altLang="en-US" sz="1800" b="0" dirty="0">
                <a:latin typeface="Arial" charset="0"/>
              </a:rPr>
              <a:t>•	Creates 36 administrative districts controlled by Qin </a:t>
            </a:r>
          </a:p>
          <a:p>
            <a:r>
              <a:rPr lang="en-US" altLang="en-US" sz="1800" b="0" dirty="0">
                <a:latin typeface="Arial" charset="0"/>
              </a:rPr>
              <a:t>	officials</a:t>
            </a:r>
          </a:p>
          <a:p>
            <a:r>
              <a:rPr lang="en-US" altLang="en-US" sz="1800" b="0" dirty="0">
                <a:latin typeface="Arial" charset="0"/>
              </a:rPr>
              <a:t>•	With legalist prime minister, murders Confucian 	scholars, burns books</a:t>
            </a:r>
          </a:p>
          <a:p>
            <a:r>
              <a:rPr lang="en-US" altLang="en-US" sz="1800" b="0" dirty="0">
                <a:latin typeface="Arial" charset="0"/>
              </a:rPr>
              <a:t>•	Establishes an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autocracy</a:t>
            </a:r>
            <a:r>
              <a:rPr lang="en-US" altLang="en-US" sz="1800" b="0" dirty="0">
                <a:latin typeface="Arial" charset="0"/>
              </a:rPr>
              <a:t>, a government with </a:t>
            </a:r>
          </a:p>
          <a:p>
            <a:r>
              <a:rPr lang="en-US" altLang="en-US" sz="1800" b="0" dirty="0">
                <a:latin typeface="Arial" charset="0"/>
              </a:rPr>
              <a:t>	unlimited power</a:t>
            </a:r>
          </a:p>
        </p:txBody>
      </p:sp>
      <p:sp>
        <p:nvSpPr>
          <p:cNvPr id="204822" name="Oval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i="1">
                <a:solidFill>
                  <a:srgbClr val="003399"/>
                </a:solidFill>
              </a:rPr>
              <a:t>Continued . . .</a:t>
            </a:r>
            <a:endParaRPr lang="en-US" alt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7094" y="122555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7094" y="3506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2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3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03" grpId="0" autoUpdateAnimBg="0"/>
      <p:bldP spid="204809" grpId="0" autoUpdateAnimBg="0"/>
      <p:bldP spid="204810" grpId="0" autoUpdateAnimBg="0"/>
      <p:bldP spid="204822" grpId="0" animBg="1"/>
      <p:bldP spid="2048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184564" y="1016000"/>
            <a:ext cx="5889625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A Program of Centralization</a:t>
            </a:r>
            <a:endParaRPr lang="en-US" altLang="en-US" sz="18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Shi </a:t>
            </a:r>
            <a:r>
              <a:rPr lang="en-US" altLang="en-US" sz="1800" b="0" dirty="0" err="1">
                <a:latin typeface="Arial" charset="0"/>
              </a:rPr>
              <a:t>Huangdi</a:t>
            </a:r>
            <a:r>
              <a:rPr lang="en-US" altLang="en-US" sz="1800" b="0" dirty="0">
                <a:latin typeface="Arial" charset="0"/>
              </a:rPr>
              <a:t> builds highways, irrigation projects; </a:t>
            </a:r>
          </a:p>
          <a:p>
            <a:r>
              <a:rPr lang="en-US" altLang="en-US" sz="1800" b="0" dirty="0">
                <a:latin typeface="Arial" charset="0"/>
              </a:rPr>
              <a:t>	increases trade</a:t>
            </a:r>
          </a:p>
          <a:p>
            <a:r>
              <a:rPr lang="en-US" altLang="en-US" sz="1800" b="0" dirty="0">
                <a:latin typeface="Arial" charset="0"/>
              </a:rPr>
              <a:t>•	Sets standards for writing, law, currency, weights and </a:t>
            </a:r>
          </a:p>
          <a:p>
            <a:r>
              <a:rPr lang="en-US" altLang="en-US" sz="1800" b="0" dirty="0">
                <a:latin typeface="Arial" charset="0"/>
              </a:rPr>
              <a:t>	measures</a:t>
            </a:r>
          </a:p>
          <a:p>
            <a:r>
              <a:rPr lang="en-US" altLang="en-US" sz="1800" b="0" dirty="0">
                <a:latin typeface="Arial" charset="0"/>
              </a:rPr>
              <a:t>•	Harsh rule includes high taxes and repressive </a:t>
            </a:r>
          </a:p>
          <a:p>
            <a:r>
              <a:rPr lang="en-US" altLang="en-US" sz="1800" b="0" dirty="0">
                <a:latin typeface="Arial" charset="0"/>
              </a:rPr>
              <a:t>	government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1219200" y="8096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219200" y="473075"/>
            <a:ext cx="3916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i="1" dirty="0">
                <a:solidFill>
                  <a:srgbClr val="003399"/>
                </a:solidFill>
              </a:rPr>
              <a:t>continued </a:t>
            </a:r>
            <a:r>
              <a:rPr lang="en-US" altLang="en-US" sz="1600" dirty="0">
                <a:solidFill>
                  <a:srgbClr val="CC0000"/>
                </a:solidFill>
              </a:rPr>
              <a:t>The Qin Dynasty Unifies China</a:t>
            </a:r>
          </a:p>
        </p:txBody>
      </p:sp>
      <p:sp>
        <p:nvSpPr>
          <p:cNvPr id="205835" name="Oval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>
            <a:off x="1041400" y="3104284"/>
            <a:ext cx="588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Great Wall of China</a:t>
            </a:r>
            <a:endParaRPr lang="en-US" altLang="en-US" sz="18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Emperor forces peasants to build Great Wall to keep </a:t>
            </a:r>
          </a:p>
          <a:p>
            <a:r>
              <a:rPr lang="en-US" altLang="en-US" sz="1800" b="0" dirty="0">
                <a:latin typeface="Arial" charset="0"/>
              </a:rPr>
              <a:t>	out invaders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1184563" y="4314825"/>
            <a:ext cx="5889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The Fall of the Qin</a:t>
            </a:r>
            <a:r>
              <a:rPr lang="en-US" altLang="en-US" sz="2000" dirty="0">
                <a:latin typeface="Arial" charset="0"/>
              </a:rPr>
              <a:t> </a:t>
            </a:r>
            <a:endParaRPr lang="en-US" altLang="en-US" sz="18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Shi </a:t>
            </a:r>
            <a:r>
              <a:rPr lang="en-US" altLang="en-US" sz="1800" b="0" dirty="0" err="1">
                <a:latin typeface="Arial" charset="0"/>
              </a:rPr>
              <a:t>Huangdi’s</a:t>
            </a:r>
            <a:r>
              <a:rPr lang="en-US" altLang="en-US" sz="1800" b="0" dirty="0">
                <a:latin typeface="Arial" charset="0"/>
              </a:rPr>
              <a:t> son loses the throne to rebel leader; </a:t>
            </a:r>
          </a:p>
          <a:p>
            <a:r>
              <a:rPr lang="en-US" altLang="en-US" sz="1800" b="0" dirty="0">
                <a:latin typeface="Arial" charset="0"/>
              </a:rPr>
              <a:t>	Han Dynasty begins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91400" y="19050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91400" y="34290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0673" y="4956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827" grpId="0" autoUpdateAnimBg="0"/>
      <p:bldP spid="205828" grpId="0" autoUpdateAnimBg="0"/>
      <p:bldP spid="205835" grpId="0" animBg="1"/>
      <p:bldP spid="205836" grpId="0" autoUpdateAnimBg="0"/>
      <p:bldP spid="2058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Shi </a:t>
            </a:r>
            <a:r>
              <a:rPr lang="en-US" dirty="0" err="1" smtClean="0"/>
              <a:t>Huangdi</a:t>
            </a:r>
            <a:r>
              <a:rPr lang="en-US" dirty="0" smtClean="0"/>
              <a:t> justified in requiring peasants to work on the Great Wall? Make a Argument for BOTH YES and NO.</a:t>
            </a:r>
          </a:p>
          <a:p>
            <a:pPr lvl="1"/>
            <a:r>
              <a:rPr lang="en-US" dirty="0" smtClean="0"/>
              <a:t>YES, For the good of Society</a:t>
            </a:r>
          </a:p>
          <a:p>
            <a:pPr lvl="1"/>
            <a:r>
              <a:rPr lang="en-US" dirty="0" smtClean="0"/>
              <a:t>NO, Unfair</a:t>
            </a:r>
          </a:p>
        </p:txBody>
      </p:sp>
    </p:spTree>
    <p:extLst>
      <p:ext uri="{BB962C8B-B14F-4D97-AF65-F5344CB8AC3E}">
        <p14:creationId xmlns:p14="http://schemas.microsoft.com/office/powerpoint/2010/main" val="850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71" name="Picture 59" descr="C:\Inetpub\wwwroot\ML\interfaces_chapter_numbers\_section_opener_jpgs\WH_sectionopener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44" name="Oval 3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431213" y="111125"/>
            <a:ext cx="361950" cy="361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7" name="Oval 4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6958" name="Text Box 46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166959" name="AutoShape 4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68" name="Text Box 56"/>
          <p:cNvSpPr txBox="1">
            <a:spLocks noChangeArrowheads="1"/>
          </p:cNvSpPr>
          <p:nvPr/>
        </p:nvSpPr>
        <p:spPr bwMode="auto">
          <a:xfrm>
            <a:off x="1416009" y="1524000"/>
            <a:ext cx="59373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4500" dirty="0">
                <a:solidFill>
                  <a:srgbClr val="003399"/>
                </a:solidFill>
              </a:rPr>
              <a:t>The Unification of </a:t>
            </a:r>
            <a:r>
              <a:rPr lang="en-US" altLang="en-US" sz="4500" dirty="0" smtClean="0">
                <a:solidFill>
                  <a:srgbClr val="003399"/>
                </a:solidFill>
              </a:rPr>
              <a:t>China </a:t>
            </a:r>
          </a:p>
          <a:p>
            <a:pPr algn="l"/>
            <a:r>
              <a:rPr lang="en-US" altLang="en-US" sz="4500" dirty="0" smtClean="0">
                <a:solidFill>
                  <a:srgbClr val="003399"/>
                </a:solidFill>
              </a:rPr>
              <a:t>&amp; the QIN DYNASTY</a:t>
            </a:r>
            <a:endParaRPr lang="en-US" altLang="en-US" sz="4500" dirty="0">
              <a:solidFill>
                <a:srgbClr val="003399"/>
              </a:solidFill>
            </a:endParaRPr>
          </a:p>
        </p:txBody>
      </p:sp>
      <p:sp>
        <p:nvSpPr>
          <p:cNvPr id="166969" name="Text Box 57"/>
          <p:cNvSpPr txBox="1">
            <a:spLocks noChangeArrowheads="1"/>
          </p:cNvSpPr>
          <p:nvPr/>
        </p:nvSpPr>
        <p:spPr bwMode="auto">
          <a:xfrm>
            <a:off x="1317088" y="3001328"/>
            <a:ext cx="602932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4000" b="0" dirty="0">
                <a:solidFill>
                  <a:schemeClr val="tx1"/>
                </a:solidFill>
              </a:rPr>
              <a:t>The social disorder of the warring states contributes to the development of three Chinese ethical systems.</a:t>
            </a:r>
          </a:p>
        </p:txBody>
      </p:sp>
      <p:sp>
        <p:nvSpPr>
          <p:cNvPr id="166970" name="Oval 5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6972" name="Oval 6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2013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6958" grpId="0" autoUpdateAnimBg="0"/>
      <p:bldP spid="166969" grpId="0" autoUpdateAnimBg="0"/>
      <p:bldP spid="166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SHI HUANGDI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Terra Cotta warri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0"/>
            <a:ext cx="3086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na Terracotta Warriors and Hor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20" y="1669473"/>
            <a:ext cx="589279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1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hapter04\QinEmpe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87136"/>
            <a:ext cx="51054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03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Emperor Shi </a:t>
            </a:r>
            <a:r>
              <a:rPr lang="en-US" b="1" dirty="0" err="1"/>
              <a:t>Huangdi</a:t>
            </a:r>
            <a:r>
              <a:rPr lang="en-US" b="1" dirty="0"/>
              <a:t> (Qin dynasty, 221-202 B.C.), burning books and killing scholars.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reat Wall of Ch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210832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is the Chart comparing other large scale structures.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607443"/>
              </p:ext>
            </p:extLst>
          </p:nvPr>
        </p:nvGraphicFramePr>
        <p:xfrm>
          <a:off x="457200" y="1600200"/>
          <a:ext cx="8229600" cy="380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6456">
                <a:tc>
                  <a:txBody>
                    <a:bodyPr/>
                    <a:lstStyle/>
                    <a:p>
                      <a:r>
                        <a:rPr lang="en-US" dirty="0" smtClean="0"/>
                        <a:t>WHAT?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 BUILT?</a:t>
                      </a:r>
                      <a:endParaRPr lang="en-US" dirty="0"/>
                    </a:p>
                  </a:txBody>
                  <a:tcPr/>
                </a:tc>
              </a:tr>
              <a:tr h="977719">
                <a:tc>
                  <a:txBody>
                    <a:bodyPr/>
                    <a:lstStyle/>
                    <a:p>
                      <a:r>
                        <a:rPr lang="en-US" dirty="0" smtClean="0"/>
                        <a:t>Great Wall of 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Northern 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Defense,</a:t>
                      </a:r>
                      <a:r>
                        <a:rPr lang="en-US" baseline="0" dirty="0" smtClean="0"/>
                        <a:t> maybe to keep soldiers busy</a:t>
                      </a:r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dirty="0" smtClean="0"/>
                        <a:t>Hanging Gardens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dirty="0" smtClean="0"/>
                        <a:t>Panama canal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r>
                        <a:rPr lang="en-US" dirty="0" smtClean="0"/>
                        <a:t>YOU PICK SOMETHING?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553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 did Confucius believe that social order, harmony, and good government could be restored to China?</a:t>
            </a:r>
          </a:p>
          <a:p>
            <a:pPr lvl="1"/>
            <a:r>
              <a:rPr lang="en-US" dirty="0" smtClean="0"/>
              <a:t>Organize society around 5 basic relationships</a:t>
            </a:r>
          </a:p>
          <a:p>
            <a:r>
              <a:rPr lang="en-US" dirty="0" smtClean="0"/>
              <a:t>What did the Legalists see as the key to restoring order?</a:t>
            </a:r>
          </a:p>
          <a:p>
            <a:pPr lvl="1"/>
            <a:r>
              <a:rPr lang="en-US" dirty="0" smtClean="0"/>
              <a:t>Efficient, powerful government</a:t>
            </a:r>
          </a:p>
          <a:p>
            <a:r>
              <a:rPr lang="en-US" dirty="0" smtClean="0"/>
              <a:t>What measures sis Shi </a:t>
            </a:r>
            <a:r>
              <a:rPr lang="en-US" dirty="0" err="1" smtClean="0"/>
              <a:t>Huangdi</a:t>
            </a:r>
            <a:r>
              <a:rPr lang="en-US" dirty="0" smtClean="0"/>
              <a:t> take to crush political opposition at home?</a:t>
            </a:r>
          </a:p>
          <a:p>
            <a:pPr lvl="1"/>
            <a:r>
              <a:rPr lang="en-US" dirty="0" smtClean="0"/>
              <a:t>Ordered noble families to live in the capital, divided into districts, murdered scholars and burned books</a:t>
            </a:r>
          </a:p>
          <a:p>
            <a:r>
              <a:rPr lang="en-US" dirty="0" smtClean="0"/>
              <a:t>How would followers of the 3 philosophical traditions in China react to the idea that “all men are created equal”?</a:t>
            </a:r>
          </a:p>
          <a:p>
            <a:pPr lvl="1"/>
            <a:r>
              <a:rPr lang="en-US" dirty="0" smtClean="0"/>
              <a:t>None emphasized equality, so all would have rejected it.</a:t>
            </a:r>
          </a:p>
          <a:p>
            <a:r>
              <a:rPr lang="en-US" dirty="0" smtClean="0"/>
              <a:t>Why did Shi </a:t>
            </a:r>
            <a:r>
              <a:rPr lang="en-US" dirty="0" err="1" smtClean="0"/>
              <a:t>Huangdi</a:t>
            </a:r>
            <a:r>
              <a:rPr lang="en-US" dirty="0" smtClean="0"/>
              <a:t> have critics murdered?</a:t>
            </a:r>
          </a:p>
          <a:p>
            <a:pPr lvl="1"/>
            <a:r>
              <a:rPr lang="en-US" dirty="0" smtClean="0"/>
              <a:t>Fear of those who disagreed with them</a:t>
            </a:r>
          </a:p>
          <a:p>
            <a:r>
              <a:rPr lang="en-US" dirty="0" smtClean="0"/>
              <a:t>Would a ruler who followed Confucian or Daoist ideas have built the Great Wall? Why or Why not?</a:t>
            </a:r>
          </a:p>
          <a:p>
            <a:pPr lvl="1"/>
            <a:r>
              <a:rPr lang="en-US" dirty="0" smtClean="0"/>
              <a:t>No, because the ruler would not have been as ruthless or controlling </a:t>
            </a:r>
          </a:p>
        </p:txBody>
      </p:sp>
    </p:spTree>
    <p:extLst>
      <p:ext uri="{BB962C8B-B14F-4D97-AF65-F5344CB8AC3E}">
        <p14:creationId xmlns:p14="http://schemas.microsoft.com/office/powerpoint/2010/main" val="1774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43" name="Oval 6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345" name="Text Box 65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97346" name="Rectangle 66"/>
          <p:cNvSpPr>
            <a:spLocks noChangeArrowheads="1"/>
          </p:cNvSpPr>
          <p:nvPr/>
        </p:nvSpPr>
        <p:spPr bwMode="auto">
          <a:xfrm>
            <a:off x="1663701" y="935761"/>
            <a:ext cx="473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rgbClr val="CC0000"/>
                </a:solidFill>
              </a:rPr>
              <a:t>Confucius and the Social Order</a:t>
            </a:r>
            <a:endParaRPr lang="en-US" altLang="en-US" sz="2400" b="0" dirty="0">
              <a:solidFill>
                <a:srgbClr val="CC0000"/>
              </a:solidFill>
            </a:endParaRPr>
          </a:p>
        </p:txBody>
      </p:sp>
      <p:sp>
        <p:nvSpPr>
          <p:cNvPr id="97347" name="Text Box 67"/>
          <p:cNvSpPr txBox="1">
            <a:spLocks noChangeArrowheads="1"/>
          </p:cNvSpPr>
          <p:nvPr/>
        </p:nvSpPr>
        <p:spPr bwMode="auto">
          <a:xfrm>
            <a:off x="1828800" y="336550"/>
            <a:ext cx="4570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000" dirty="0">
                <a:solidFill>
                  <a:srgbClr val="CB6E19"/>
                </a:solidFill>
              </a:rPr>
              <a:t>The Unification of China</a:t>
            </a:r>
            <a:endParaRPr lang="en-US" altLang="en-US" sz="3000" b="0" dirty="0">
              <a:solidFill>
                <a:schemeClr val="tx1"/>
              </a:solidFill>
            </a:endParaRPr>
          </a:p>
        </p:txBody>
      </p:sp>
      <p:sp>
        <p:nvSpPr>
          <p:cNvPr id="97348" name="Text Box 68"/>
          <p:cNvSpPr txBox="1">
            <a:spLocks noChangeArrowheads="1"/>
          </p:cNvSpPr>
          <p:nvPr/>
        </p:nvSpPr>
        <p:spPr bwMode="auto">
          <a:xfrm>
            <a:off x="838200" y="1828800"/>
            <a:ext cx="5788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Zhou Dynasty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Lasted 1027 to 256 </a:t>
            </a:r>
            <a:r>
              <a:rPr lang="en-US" altLang="en-US" sz="1600" b="0" dirty="0">
                <a:latin typeface="Arial" charset="0"/>
              </a:rPr>
              <a:t>B.C.</a:t>
            </a:r>
            <a:r>
              <a:rPr lang="en-US" altLang="en-US" sz="1800" b="0" dirty="0">
                <a:latin typeface="Arial" charset="0"/>
              </a:rPr>
              <a:t>; ancient values decline near </a:t>
            </a:r>
          </a:p>
          <a:p>
            <a:r>
              <a:rPr lang="en-US" altLang="en-US" sz="1800" b="0" dirty="0">
                <a:latin typeface="Arial" charset="0"/>
              </a:rPr>
              <a:t>	end of dynasty</a:t>
            </a:r>
            <a:endParaRPr lang="en-US" altLang="en-US" b="0" dirty="0">
              <a:latin typeface="Arial" charset="0"/>
            </a:endParaRPr>
          </a:p>
        </p:txBody>
      </p:sp>
      <p:sp>
        <p:nvSpPr>
          <p:cNvPr id="97349" name="Text Box 69"/>
          <p:cNvSpPr txBox="1">
            <a:spLocks noChangeArrowheads="1"/>
          </p:cNvSpPr>
          <p:nvPr/>
        </p:nvSpPr>
        <p:spPr bwMode="auto">
          <a:xfrm>
            <a:off x="838200" y="2774950"/>
            <a:ext cx="571182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Confucius Urges Harmony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End of Zhou Dynasty is time of disorder</a:t>
            </a:r>
          </a:p>
          <a:p>
            <a:r>
              <a:rPr lang="en-US" altLang="en-US" sz="1800" b="0" dirty="0">
                <a:latin typeface="Arial" charset="0"/>
              </a:rPr>
              <a:t>•	Scholar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Confucius</a:t>
            </a:r>
            <a:r>
              <a:rPr lang="en-US" altLang="en-US" sz="1800" b="0" dirty="0">
                <a:latin typeface="Arial" charset="0"/>
              </a:rPr>
              <a:t> wants to restore order, </a:t>
            </a:r>
          </a:p>
          <a:p>
            <a:r>
              <a:rPr lang="en-US" altLang="en-US" sz="1800" b="0" dirty="0">
                <a:latin typeface="Arial" charset="0"/>
              </a:rPr>
              <a:t>	harmony, good government</a:t>
            </a:r>
          </a:p>
          <a:p>
            <a:r>
              <a:rPr lang="en-US" altLang="en-US" sz="1800" b="0" dirty="0">
                <a:latin typeface="Arial" charset="0"/>
              </a:rPr>
              <a:t>•	Stresses developing good relationships, including </a:t>
            </a:r>
          </a:p>
          <a:p>
            <a:r>
              <a:rPr lang="en-US" altLang="en-US" sz="1800" b="0" dirty="0">
                <a:latin typeface="Arial" charset="0"/>
              </a:rPr>
              <a:t>	family</a:t>
            </a:r>
          </a:p>
          <a:p>
            <a:r>
              <a:rPr lang="en-US" altLang="en-US" sz="1800" b="0" dirty="0">
                <a:latin typeface="Arial" charset="0"/>
              </a:rPr>
              <a:t>•	Promotes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filial piety</a:t>
            </a:r>
            <a:r>
              <a:rPr lang="en-US" altLang="en-US" sz="1800" b="0" dirty="0">
                <a:latin typeface="Arial" charset="0"/>
              </a:rPr>
              <a:t>—respect for parents and </a:t>
            </a:r>
          </a:p>
          <a:p>
            <a:r>
              <a:rPr lang="en-US" altLang="en-US" sz="1800" b="0" dirty="0">
                <a:latin typeface="Arial" charset="0"/>
              </a:rPr>
              <a:t>	ancestors</a:t>
            </a:r>
          </a:p>
          <a:p>
            <a:r>
              <a:rPr lang="en-US" altLang="en-US" sz="1800" b="0" dirty="0">
                <a:latin typeface="Arial" charset="0"/>
              </a:rPr>
              <a:t>•	Hopes to reform society by promoting good </a:t>
            </a:r>
          </a:p>
          <a:p>
            <a:r>
              <a:rPr lang="en-US" altLang="en-US" sz="1800" b="0" dirty="0">
                <a:latin typeface="Arial" charset="0"/>
              </a:rPr>
              <a:t>	government</a:t>
            </a:r>
          </a:p>
        </p:txBody>
      </p:sp>
      <p:sp>
        <p:nvSpPr>
          <p:cNvPr id="97350" name="Line 70"/>
          <p:cNvSpPr>
            <a:spLocks noChangeShapeType="1"/>
          </p:cNvSpPr>
          <p:nvPr/>
        </p:nvSpPr>
        <p:spPr bwMode="auto">
          <a:xfrm>
            <a:off x="1504950" y="1600200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64" name="Text Box 84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i="1">
                <a:solidFill>
                  <a:srgbClr val="003399"/>
                </a:solidFill>
              </a:rPr>
              <a:t>Continued . . .</a:t>
            </a:r>
            <a:endParaRPr lang="en-US" alt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366" name="Oval 8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7094" y="199707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9363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5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7345" grpId="0" autoUpdateAnimBg="0"/>
      <p:bldP spid="97348" grpId="0" autoUpdateAnimBg="0"/>
      <p:bldP spid="97349" grpId="0" autoUpdateAnimBg="0"/>
      <p:bldP spid="97364" grpId="0" autoUpdateAnimBg="0"/>
      <p:bldP spid="97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hapter04\ChineseP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7584"/>
            <a:ext cx="7115175" cy="54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3587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Chinese painting (12th century) showing filial piety.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pter04\Confuc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49004"/>
            <a:ext cx="3657600" cy="57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1712" y="60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Confucius (551-479 B.C.), Chinese philosopher. Aquatint (19th century).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30" name="Oval 1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531" name="Text Box 19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1064780" y="1219200"/>
            <a:ext cx="5465763" cy="23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Confucian Ideas About Government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  <a:cs typeface="Arial" charset="0"/>
              </a:rPr>
              <a:t>•	</a:t>
            </a:r>
            <a:r>
              <a:rPr lang="en-US" altLang="en-US" sz="1800" b="0" dirty="0">
                <a:latin typeface="Arial" charset="0"/>
              </a:rPr>
              <a:t>Thinks education can transform people</a:t>
            </a:r>
          </a:p>
          <a:p>
            <a:r>
              <a:rPr lang="en-US" altLang="en-US" sz="1800" b="0" dirty="0">
                <a:latin typeface="Arial" charset="0"/>
              </a:rPr>
              <a:t>•	Teachings become foundation for 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bureaucracy</a:t>
            </a:r>
            <a:r>
              <a:rPr lang="en-US" altLang="en-US" sz="1800" b="0" dirty="0">
                <a:latin typeface="Arial" charset="0"/>
              </a:rPr>
              <a:t>, </a:t>
            </a:r>
          </a:p>
          <a:p>
            <a:r>
              <a:rPr lang="en-US" altLang="en-US" sz="1800" b="0" dirty="0">
                <a:latin typeface="Arial" charset="0"/>
              </a:rPr>
              <a:t>	a trained civil service</a:t>
            </a:r>
          </a:p>
          <a:p>
            <a:r>
              <a:rPr lang="en-US" altLang="en-US" sz="1800" b="0" dirty="0">
                <a:latin typeface="Arial" charset="0"/>
              </a:rPr>
              <a:t>•	Confucianism is an ethical system of right and </a:t>
            </a:r>
          </a:p>
          <a:p>
            <a:r>
              <a:rPr lang="en-US" altLang="en-US" sz="1800" b="0" dirty="0">
                <a:latin typeface="Arial" charset="0"/>
              </a:rPr>
              <a:t>	wrong, not a religion</a:t>
            </a:r>
          </a:p>
          <a:p>
            <a:r>
              <a:rPr lang="en-US" altLang="en-US" sz="1800" b="0" dirty="0">
                <a:latin typeface="Arial" charset="0"/>
              </a:rPr>
              <a:t>•	Chinese government and social order is based on </a:t>
            </a:r>
          </a:p>
          <a:p>
            <a:r>
              <a:rPr lang="en-US" altLang="en-US" sz="1800" b="0" dirty="0">
                <a:latin typeface="Arial" charset="0"/>
              </a:rPr>
              <a:t>	Confucianism</a:t>
            </a:r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1050925" y="67324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1041400" y="332943"/>
            <a:ext cx="3995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i="1" dirty="0">
                <a:solidFill>
                  <a:srgbClr val="003399"/>
                </a:solidFill>
              </a:rPr>
              <a:t>continued </a:t>
            </a:r>
            <a:r>
              <a:rPr lang="en-US" altLang="en-US" sz="1600" dirty="0">
                <a:solidFill>
                  <a:srgbClr val="CC0000"/>
                </a:solidFill>
              </a:rPr>
              <a:t>Confucius and the Social Order</a:t>
            </a:r>
          </a:p>
        </p:txBody>
      </p:sp>
      <p:sp>
        <p:nvSpPr>
          <p:cNvPr id="192549" name="Oval 3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106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8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2531" grpId="0" autoUpdateAnimBg="0"/>
      <p:bldP spid="192540" grpId="0" autoUpdateAnimBg="0"/>
      <p:bldP spid="1925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can you INFER about his attitude toward WOMEN?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 was less concerned with women than men.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did the creation of a BUREAUCRACY promote equality?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Government jobs were open to all who became educated, not just wealthy</a:t>
            </a:r>
            <a:endParaRPr lang="en-US" dirty="0"/>
          </a:p>
        </p:txBody>
      </p:sp>
      <p:pic>
        <p:nvPicPr>
          <p:cNvPr id="1026" name="Picture 2" descr="https://sp.yimg.com/ib/th?id=HN.607998972321203796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8999"/>
            <a:ext cx="2309766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00">
                <a:solidFill>
                  <a:srgbClr val="003399"/>
                </a:solidFill>
              </a:rPr>
              <a:t>NEXT</a:t>
            </a:r>
            <a:endParaRPr lang="en-US" altLang="en-US" sz="800">
              <a:solidFill>
                <a:srgbClr val="003399"/>
              </a:solidFill>
            </a:endParaRP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1219200" y="412750"/>
            <a:ext cx="341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rgbClr val="CC0000"/>
                </a:solidFill>
              </a:rPr>
              <a:t>Other Ethical Systems</a:t>
            </a: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171575" y="889145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1219200" y="1016000"/>
            <a:ext cx="544512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 err="1">
                <a:latin typeface="Arial" charset="0"/>
              </a:rPr>
              <a:t>Daoists</a:t>
            </a:r>
            <a:r>
              <a:rPr lang="en-US" altLang="en-US" sz="2000" dirty="0">
                <a:latin typeface="Arial" charset="0"/>
              </a:rPr>
              <a:t> Seek Harmony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Laozi teaches that people should follow the </a:t>
            </a:r>
          </a:p>
          <a:p>
            <a:r>
              <a:rPr lang="en-US" altLang="en-US" sz="1800" b="0" dirty="0">
                <a:latin typeface="Arial" charset="0"/>
              </a:rPr>
              <a:t>	natural order of life</a:t>
            </a:r>
            <a:endParaRPr lang="en-US" altLang="en-US" sz="16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Believes that universal force called Dao guides </a:t>
            </a:r>
          </a:p>
          <a:p>
            <a:r>
              <a:rPr lang="en-US" altLang="en-US" sz="1800" b="0" dirty="0">
                <a:latin typeface="Arial" charset="0"/>
              </a:rPr>
              <a:t>	all things</a:t>
            </a: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Daoism</a:t>
            </a:r>
            <a:r>
              <a:rPr lang="en-US" altLang="en-US" sz="1800" b="0" dirty="0">
                <a:latin typeface="Arial" charset="0"/>
              </a:rPr>
              <a:t> philosophy is to understand nature and </a:t>
            </a:r>
          </a:p>
          <a:p>
            <a:r>
              <a:rPr lang="en-US" altLang="en-US" sz="1800" b="0" dirty="0">
                <a:latin typeface="Arial" charset="0"/>
              </a:rPr>
              <a:t>	be free of desire</a:t>
            </a: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b="0" dirty="0" err="1">
                <a:latin typeface="Arial" charset="0"/>
              </a:rPr>
              <a:t>Daoists</a:t>
            </a:r>
            <a:r>
              <a:rPr lang="en-US" altLang="en-US" sz="1800" b="0" dirty="0">
                <a:latin typeface="Arial" charset="0"/>
              </a:rPr>
              <a:t> influence sciences, alchemy, astronomy, </a:t>
            </a:r>
          </a:p>
          <a:p>
            <a:r>
              <a:rPr lang="en-US" altLang="en-US" sz="1800" b="0" dirty="0">
                <a:latin typeface="Arial" charset="0"/>
              </a:rPr>
              <a:t>	medicine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1260330" y="3609975"/>
            <a:ext cx="54197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dirty="0">
                <a:latin typeface="Arial" charset="0"/>
              </a:rPr>
              <a:t>Legalists Urge Harsh Rule</a:t>
            </a:r>
            <a:endParaRPr lang="en-US" altLang="en-US" sz="2000" b="0" dirty="0">
              <a:latin typeface="Arial" charset="0"/>
            </a:endParaRPr>
          </a:p>
          <a:p>
            <a:r>
              <a:rPr lang="en-US" altLang="en-US" sz="1800" b="0" dirty="0">
                <a:latin typeface="Arial" charset="0"/>
              </a:rPr>
              <a:t>•	</a:t>
            </a:r>
            <a:r>
              <a:rPr lang="en-US" altLang="en-US" sz="1800" dirty="0">
                <a:solidFill>
                  <a:srgbClr val="008000"/>
                </a:solidFill>
                <a:latin typeface="Arial" charset="0"/>
              </a:rPr>
              <a:t>Legalism</a:t>
            </a:r>
            <a:r>
              <a:rPr lang="en-US" altLang="en-US" sz="1800" b="0" dirty="0">
                <a:latin typeface="Arial" charset="0"/>
              </a:rPr>
              <a:t> emphasizes the use of law to restore 	order; stifles criticism</a:t>
            </a:r>
          </a:p>
          <a:p>
            <a:r>
              <a:rPr lang="en-US" altLang="en-US" sz="1800" b="0" dirty="0">
                <a:latin typeface="Arial" charset="0"/>
              </a:rPr>
              <a:t>•	Teaches that obedience should be rewarded, </a:t>
            </a:r>
          </a:p>
          <a:p>
            <a:r>
              <a:rPr lang="en-US" altLang="en-US" sz="1800" b="0" dirty="0">
                <a:latin typeface="Arial" charset="0"/>
              </a:rPr>
              <a:t>	disobedience punished</a:t>
            </a:r>
          </a:p>
        </p:txBody>
      </p:sp>
      <p:sp>
        <p:nvSpPr>
          <p:cNvPr id="203798" name="Oval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i="1">
                <a:solidFill>
                  <a:srgbClr val="003399"/>
                </a:solidFill>
              </a:rPr>
              <a:t>Continued . . .</a:t>
            </a:r>
            <a:endParaRPr lang="en-US" alt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294" y="22098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4474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65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9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3779" grpId="0" autoUpdateAnimBg="0"/>
      <p:bldP spid="203785" grpId="0" autoUpdateAnimBg="0"/>
      <p:bldP spid="203787" grpId="0" autoUpdateAnimBg="0"/>
      <p:bldP spid="203798" grpId="0" animBg="1"/>
      <p:bldP spid="20380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hapter04\LaoT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905625" cy="56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8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Statue of Laozi (Lao Tzu), Chinese philosopher (6th century B.C.).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901</Words>
  <Application>Microsoft Office PowerPoint</Application>
  <PresentationFormat>On-screen Show (4:3)</PresentationFormat>
  <Paragraphs>173</Paragraphs>
  <Slides>24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Objectives:  1. Summarize Confucian ideas about the family and about society 2. Identify ethical systems 3. Describe the rise and fall of the Qin Dynasty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 Thinking</vt:lpstr>
      <vt:lpstr>PowerPoint Presentation</vt:lpstr>
      <vt:lpstr>PowerPoint Presentation</vt:lpstr>
      <vt:lpstr>CONFUCIUS and LAOZI Which would you rather have as a teacher and why?</vt:lpstr>
      <vt:lpstr>PowerPoint Presentation</vt:lpstr>
      <vt:lpstr>PowerPoint Presentation</vt:lpstr>
      <vt:lpstr>CRITICAL THINKING</vt:lpstr>
      <vt:lpstr>PowerPoint Presentation</vt:lpstr>
      <vt:lpstr>Apply a Chinese ETHICAL system</vt:lpstr>
      <vt:lpstr>PowerPoint Presentation</vt:lpstr>
      <vt:lpstr>PowerPoint Presentation</vt:lpstr>
      <vt:lpstr>PowerPoint Presentation</vt:lpstr>
      <vt:lpstr>PowerPoint Presentation</vt:lpstr>
      <vt:lpstr>More about SHI HUANGDI</vt:lpstr>
      <vt:lpstr>PowerPoint Presentation</vt:lpstr>
      <vt:lpstr>PowerPoint Presentation</vt:lpstr>
      <vt:lpstr>Fill is the Chart comparing other large scale structures.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Horn</dc:creator>
  <cp:lastModifiedBy>James Horn</cp:lastModifiedBy>
  <cp:revision>32</cp:revision>
  <dcterms:created xsi:type="dcterms:W3CDTF">2014-09-16T14:14:00Z</dcterms:created>
  <dcterms:modified xsi:type="dcterms:W3CDTF">2014-09-22T15:51:57Z</dcterms:modified>
</cp:coreProperties>
</file>