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6BB9A6-3BDB-424E-96E2-BD031F164713}"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4131F-2BA7-493A-906E-25A8345901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BB9A6-3BDB-424E-96E2-BD031F164713}"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4131F-2BA7-493A-906E-25A8345901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56BB9A6-3BDB-424E-96E2-BD031F164713}"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4131F-2BA7-493A-906E-25A8345901E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BB9A6-3BDB-424E-96E2-BD031F164713}"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4131F-2BA7-493A-906E-25A8345901E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BB9A6-3BDB-424E-96E2-BD031F164713}"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4131F-2BA7-493A-906E-25A8345901E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56BB9A6-3BDB-424E-96E2-BD031F164713}"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4131F-2BA7-493A-906E-25A8345901E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6BB9A6-3BDB-424E-96E2-BD031F164713}" type="datetimeFigureOut">
              <a:rPr lang="en-US" smtClean="0"/>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4131F-2BA7-493A-906E-25A8345901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6BB9A6-3BDB-424E-96E2-BD031F164713}" type="datetimeFigureOut">
              <a:rPr lang="en-US" smtClean="0"/>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4131F-2BA7-493A-906E-25A8345901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56BB9A6-3BDB-424E-96E2-BD031F164713}" type="datetimeFigureOut">
              <a:rPr lang="en-US" smtClean="0"/>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24131F-2BA7-493A-906E-25A8345901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56BB9A6-3BDB-424E-96E2-BD031F164713}"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4131F-2BA7-493A-906E-25A8345901E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BB9A6-3BDB-424E-96E2-BD031F164713}"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4131F-2BA7-493A-906E-25A8345901E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56BB9A6-3BDB-424E-96E2-BD031F164713}" type="datetimeFigureOut">
              <a:rPr lang="en-US" smtClean="0"/>
              <a:t>11/1/2013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B24131F-2BA7-493A-906E-25A8345901E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POV Statement </a:t>
            </a:r>
            <a:r>
              <a:rPr lang="en-US" dirty="0"/>
              <a:t>P</a:t>
            </a:r>
            <a:r>
              <a:rPr lang="en-US" dirty="0" smtClean="0"/>
              <a:t>ractice</a:t>
            </a:r>
            <a:endParaRPr lang="en-US" dirty="0"/>
          </a:p>
        </p:txBody>
      </p:sp>
      <p:sp>
        <p:nvSpPr>
          <p:cNvPr id="3" name="Subtitle 2"/>
          <p:cNvSpPr>
            <a:spLocks noGrp="1"/>
          </p:cNvSpPr>
          <p:nvPr>
            <p:ph type="subTitle" idx="1"/>
          </p:nvPr>
        </p:nvSpPr>
        <p:spPr/>
        <p:txBody>
          <a:bodyPr/>
          <a:lstStyle/>
          <a:p>
            <a:r>
              <a:rPr lang="en-US" dirty="0" smtClean="0"/>
              <a:t>AP World	Ms. Sheets</a:t>
            </a:r>
            <a:endParaRPr lang="en-US" dirty="0"/>
          </a:p>
        </p:txBody>
      </p:sp>
    </p:spTree>
    <p:extLst>
      <p:ext uri="{BB962C8B-B14F-4D97-AF65-F5344CB8AC3E}">
        <p14:creationId xmlns:p14="http://schemas.microsoft.com/office/powerpoint/2010/main" val="20889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458754"/>
            <a:ext cx="8001000" cy="3816429"/>
          </a:xfrm>
          <a:prstGeom prst="rect">
            <a:avLst/>
          </a:prstGeom>
          <a:noFill/>
        </p:spPr>
        <p:txBody>
          <a:bodyPr wrap="square" rtlCol="0">
            <a:spAutoFit/>
          </a:bodyPr>
          <a:lstStyle/>
          <a:p>
            <a:r>
              <a:rPr lang="en-US" sz="2200" b="1" u="sng" dirty="0" smtClean="0"/>
              <a:t>Document 4 from 2004 DBQ on Buddhism in China</a:t>
            </a:r>
          </a:p>
          <a:p>
            <a:endParaRPr lang="en-US" sz="2200" dirty="0"/>
          </a:p>
          <a:p>
            <a:r>
              <a:rPr lang="en-US" sz="2200" dirty="0" smtClean="0"/>
              <a:t>Source: Han Yu, leading Confucian scholar and official at the Tang court, “Memorial on Buddhism,” 819 </a:t>
            </a:r>
            <a:r>
              <a:rPr lang="en-US" sz="2200" dirty="0"/>
              <a:t>C</a:t>
            </a:r>
            <a:r>
              <a:rPr lang="en-US" sz="2200" dirty="0" smtClean="0"/>
              <a:t>E.</a:t>
            </a:r>
          </a:p>
          <a:p>
            <a:endParaRPr lang="en-US" sz="2200" dirty="0"/>
          </a:p>
          <a:p>
            <a:r>
              <a:rPr lang="en-US" sz="2200" dirty="0" smtClean="0"/>
              <a:t>Buddhism is no more than a cult of the barbarian peoples spread to China.  It did not exist here in ancient times.  The Buddha was a man of the barbarians who did not speak Chinese and who wore clothes of a different fashion.  The Buddha’s sayings contain nothing about our ancient kings and the Buddha’s manner of dress did not conform to our laws .</a:t>
            </a:r>
            <a:endParaRPr lang="en-US" sz="2200" dirty="0"/>
          </a:p>
        </p:txBody>
      </p:sp>
    </p:spTree>
    <p:extLst>
      <p:ext uri="{BB962C8B-B14F-4D97-AF65-F5344CB8AC3E}">
        <p14:creationId xmlns:p14="http://schemas.microsoft.com/office/powerpoint/2010/main" val="2341791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546428"/>
            <a:ext cx="8001000" cy="4832092"/>
          </a:xfrm>
          <a:prstGeom prst="rect">
            <a:avLst/>
          </a:prstGeom>
          <a:noFill/>
        </p:spPr>
        <p:txBody>
          <a:bodyPr wrap="square" rtlCol="0">
            <a:spAutoFit/>
          </a:bodyPr>
          <a:lstStyle/>
          <a:p>
            <a:r>
              <a:rPr lang="en-US" sz="2200" b="1" u="sng" dirty="0" smtClean="0"/>
              <a:t>Document 3 from 2012 DBQ on Cricket</a:t>
            </a:r>
          </a:p>
          <a:p>
            <a:endParaRPr lang="en-US" sz="2200" dirty="0"/>
          </a:p>
          <a:p>
            <a:r>
              <a:rPr lang="en-US" sz="2200" dirty="0" smtClean="0"/>
              <a:t>Source: Cecil </a:t>
            </a:r>
            <a:r>
              <a:rPr lang="en-US" sz="2200" dirty="0" err="1" smtClean="0"/>
              <a:t>Headlam</a:t>
            </a:r>
            <a:r>
              <a:rPr lang="en-US" sz="2200" dirty="0" smtClean="0"/>
              <a:t>, English cricketer and historian, </a:t>
            </a:r>
            <a:r>
              <a:rPr lang="en-US" sz="2200" i="1" dirty="0" smtClean="0"/>
              <a:t>Ten Thousand Miles through India and Burma: An Account of the Oxford University Cricket Tour</a:t>
            </a:r>
            <a:r>
              <a:rPr lang="en-US" sz="2200" dirty="0" smtClean="0"/>
              <a:t>, 1903.</a:t>
            </a:r>
          </a:p>
          <a:p>
            <a:endParaRPr lang="en-US" sz="2200" dirty="0"/>
          </a:p>
          <a:p>
            <a:r>
              <a:rPr lang="en-US" sz="2200" dirty="0" smtClean="0"/>
              <a:t>First the hunter, the missionary, and the merchant, next the soldier and the politician, and then the cricketer – that is the history of British colonization.  And of these civilizing influences, the last may, perhaps, be said to do least harm.  Cricket unites the rulers and the ruled.  It also provides a moral training, an education in pluck, and nerve, and self-restraint, far more valuable to the character of the ordinary native than the mere learning by heart of a play by Shakespeare.</a:t>
            </a:r>
            <a:endParaRPr lang="en-US" sz="2200" dirty="0"/>
          </a:p>
        </p:txBody>
      </p:sp>
    </p:spTree>
    <p:extLst>
      <p:ext uri="{BB962C8B-B14F-4D97-AF65-F5344CB8AC3E}">
        <p14:creationId xmlns:p14="http://schemas.microsoft.com/office/powerpoint/2010/main" val="1048249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546428"/>
            <a:ext cx="8001000" cy="4154984"/>
          </a:xfrm>
          <a:prstGeom prst="rect">
            <a:avLst/>
          </a:prstGeom>
          <a:noFill/>
        </p:spPr>
        <p:txBody>
          <a:bodyPr wrap="square" rtlCol="0">
            <a:spAutoFit/>
          </a:bodyPr>
          <a:lstStyle/>
          <a:p>
            <a:r>
              <a:rPr lang="en-US" sz="2200" b="1" u="sng" dirty="0" smtClean="0"/>
              <a:t>Document 8 from 2011 DBQ on Green Revolution</a:t>
            </a:r>
          </a:p>
          <a:p>
            <a:endParaRPr lang="en-US" sz="2200" dirty="0"/>
          </a:p>
          <a:p>
            <a:r>
              <a:rPr lang="en-US" sz="2200" dirty="0" smtClean="0"/>
              <a:t>Source: Dr. </a:t>
            </a:r>
            <a:r>
              <a:rPr lang="en-US" sz="2200" dirty="0" err="1" smtClean="0"/>
              <a:t>Vandana</a:t>
            </a:r>
            <a:r>
              <a:rPr lang="en-US" sz="2200" dirty="0" smtClean="0"/>
              <a:t> Shiva, Indian agriculturalist, from her article in the </a:t>
            </a:r>
            <a:r>
              <a:rPr lang="en-US" sz="2200" i="1" dirty="0" smtClean="0"/>
              <a:t>Ecologist</a:t>
            </a:r>
            <a:r>
              <a:rPr lang="en-US" sz="2200" dirty="0" smtClean="0"/>
              <a:t>, an environmental affairs magazine, 1991.</a:t>
            </a:r>
          </a:p>
          <a:p>
            <a:endParaRPr lang="en-US" sz="2200" dirty="0"/>
          </a:p>
          <a:p>
            <a:r>
              <a:rPr lang="en-US" sz="2200" dirty="0" smtClean="0"/>
              <a:t>The Green Revolution has been a failure.  It has led to reduced genetic diversity, increased vulnerability to pests, soil erosion, water shortages, reduced soil fertility, micronutrient deficiencies, soil contamination, rural impoverishment, and increased tensions and conflicts.  The beneficiaries have been the agrochemical industry, large petrochemical companies, manufacturers of agricultural machinery, and large landowners.</a:t>
            </a:r>
            <a:endParaRPr lang="en-US" sz="2200" dirty="0"/>
          </a:p>
        </p:txBody>
      </p:sp>
    </p:spTree>
    <p:extLst>
      <p:ext uri="{BB962C8B-B14F-4D97-AF65-F5344CB8AC3E}">
        <p14:creationId xmlns:p14="http://schemas.microsoft.com/office/powerpoint/2010/main" val="613937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546428"/>
            <a:ext cx="8001000" cy="4154984"/>
          </a:xfrm>
          <a:prstGeom prst="rect">
            <a:avLst/>
          </a:prstGeom>
          <a:noFill/>
        </p:spPr>
        <p:txBody>
          <a:bodyPr wrap="square" rtlCol="0">
            <a:spAutoFit/>
          </a:bodyPr>
          <a:lstStyle/>
          <a:p>
            <a:r>
              <a:rPr lang="en-US" sz="2200" b="1" u="sng" dirty="0" smtClean="0"/>
              <a:t>Document 4 from 2010 DBQ on Japanese/Indian cotton factories</a:t>
            </a:r>
          </a:p>
          <a:p>
            <a:endParaRPr lang="en-US" sz="2200" dirty="0"/>
          </a:p>
          <a:p>
            <a:r>
              <a:rPr lang="en-US" sz="2200" dirty="0" smtClean="0"/>
              <a:t>Source: Buddhist priest from a rural area of Japan from which many farm girls were sent to work in the mills, 1900.</a:t>
            </a:r>
          </a:p>
          <a:p>
            <a:endParaRPr lang="en-US" sz="2200" dirty="0"/>
          </a:p>
          <a:p>
            <a:r>
              <a:rPr lang="en-US" sz="2200" dirty="0" smtClean="0"/>
              <a:t>The money that a factory girl earned was often more than a farmer’s income for the entire year.  For these rural families, the girls were an invaluable source of income.  The poor peasants during this period had to turn over 60 percent of their crops to the landlord.  Thus the poor peasants had only bits of rice mixed with weeds for food.  The peasants’ only salvation was the girls who went to work in the factories.</a:t>
            </a:r>
            <a:endParaRPr lang="en-US" sz="2200" dirty="0"/>
          </a:p>
        </p:txBody>
      </p:sp>
    </p:spTree>
    <p:extLst>
      <p:ext uri="{BB962C8B-B14F-4D97-AF65-F5344CB8AC3E}">
        <p14:creationId xmlns:p14="http://schemas.microsoft.com/office/powerpoint/2010/main" val="2179229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546428"/>
            <a:ext cx="8001000" cy="5170646"/>
          </a:xfrm>
          <a:prstGeom prst="rect">
            <a:avLst/>
          </a:prstGeom>
          <a:noFill/>
        </p:spPr>
        <p:txBody>
          <a:bodyPr wrap="square" rtlCol="0">
            <a:spAutoFit/>
          </a:bodyPr>
          <a:lstStyle/>
          <a:p>
            <a:r>
              <a:rPr lang="en-US" sz="2200" b="1" u="sng" dirty="0" smtClean="0"/>
              <a:t>Document 4 from 2009 DBQ on the Scramble for Africa</a:t>
            </a:r>
          </a:p>
          <a:p>
            <a:endParaRPr lang="en-US" sz="2200" dirty="0"/>
          </a:p>
          <a:p>
            <a:r>
              <a:rPr lang="en-US" sz="2200" dirty="0" smtClean="0"/>
              <a:t>Source: </a:t>
            </a:r>
            <a:r>
              <a:rPr lang="en-US" sz="2200" dirty="0" err="1" smtClean="0"/>
              <a:t>Ndansi</a:t>
            </a:r>
            <a:r>
              <a:rPr lang="en-US" sz="2200" dirty="0" smtClean="0"/>
              <a:t> </a:t>
            </a:r>
            <a:r>
              <a:rPr lang="en-US" sz="2200" dirty="0" err="1" smtClean="0"/>
              <a:t>Kumalo</a:t>
            </a:r>
            <a:r>
              <a:rPr lang="en-US" sz="2200" dirty="0" smtClean="0"/>
              <a:t>, African veteran of the Ndebele Rebellion against British advances in southern Africa, 1896.</a:t>
            </a:r>
          </a:p>
          <a:p>
            <a:endParaRPr lang="en-US" sz="2200" dirty="0"/>
          </a:p>
          <a:p>
            <a:r>
              <a:rPr lang="en-US" sz="2200" dirty="0" smtClean="0"/>
              <a:t>So we surrendered to the White people and were told to go back to our homes and live our usual lives and attend to our crops.  We were treated like slaves.  They came and were overbearing.  We were ordered to  carry their clothes and bundles.  They harmed our wives and daughters.  How the rebellion started I do not know; there was no organization, it was like a fire that suddenly flames up.  I had an old gun.  They – the White men – fought us with big guns, machine guns, and rifles.  Many of our people were killed in this fight: I saw four of my cousins shot.  We made many charges but each time we were defeated. </a:t>
            </a:r>
            <a:endParaRPr lang="en-US" sz="2200" dirty="0"/>
          </a:p>
        </p:txBody>
      </p:sp>
    </p:spTree>
    <p:extLst>
      <p:ext uri="{BB962C8B-B14F-4D97-AF65-F5344CB8AC3E}">
        <p14:creationId xmlns:p14="http://schemas.microsoft.com/office/powerpoint/2010/main" val="4047598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546428"/>
            <a:ext cx="8001000" cy="5170646"/>
          </a:xfrm>
          <a:prstGeom prst="rect">
            <a:avLst/>
          </a:prstGeom>
          <a:noFill/>
        </p:spPr>
        <p:txBody>
          <a:bodyPr wrap="square" rtlCol="0">
            <a:spAutoFit/>
          </a:bodyPr>
          <a:lstStyle/>
          <a:p>
            <a:r>
              <a:rPr lang="en-US" sz="2200" b="1" u="sng" dirty="0" smtClean="0"/>
              <a:t>Document 3 from 2008 DBQ on the Modern Olympics</a:t>
            </a:r>
          </a:p>
          <a:p>
            <a:endParaRPr lang="en-US" sz="2200" dirty="0"/>
          </a:p>
          <a:p>
            <a:r>
              <a:rPr lang="en-US" sz="2200" dirty="0" smtClean="0"/>
              <a:t>Source: Arnold </a:t>
            </a:r>
            <a:r>
              <a:rPr lang="en-US" sz="2200" dirty="0" err="1" smtClean="0"/>
              <a:t>Lunn</a:t>
            </a:r>
            <a:r>
              <a:rPr lang="en-US" sz="2200" dirty="0" smtClean="0"/>
              <a:t>, British Olympic team official at the 1936 games held in Germany, autobiography, 1956.</a:t>
            </a:r>
          </a:p>
          <a:p>
            <a:endParaRPr lang="en-US" sz="2200" dirty="0"/>
          </a:p>
          <a:p>
            <a:r>
              <a:rPr lang="en-US" sz="2200" dirty="0" smtClean="0"/>
              <a:t>The young Nazis were encouraged to believe that a ski race was a competition in which Germans sought to prove not that they were better skiers than other people but more importantly, that Nazism was better than democracy.  The only thing that mattered to them was victory, and all means to this end were justified.  The downhill course was closed to all competitors the day before the race, but the Nazis, we soon learned, had practiced the course at dawn.  They also turned the technique of making protests into a fine art.  Any decision that could be challenged was challenged in order to provide themselves with some advantage.</a:t>
            </a:r>
            <a:endParaRPr lang="en-US" sz="2200" dirty="0"/>
          </a:p>
        </p:txBody>
      </p:sp>
    </p:spTree>
    <p:extLst>
      <p:ext uri="{BB962C8B-B14F-4D97-AF65-F5344CB8AC3E}">
        <p14:creationId xmlns:p14="http://schemas.microsoft.com/office/powerpoint/2010/main" val="984064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447800"/>
            <a:ext cx="8001000" cy="5509200"/>
          </a:xfrm>
          <a:prstGeom prst="rect">
            <a:avLst/>
          </a:prstGeom>
          <a:noFill/>
        </p:spPr>
        <p:txBody>
          <a:bodyPr wrap="square" rtlCol="0">
            <a:spAutoFit/>
          </a:bodyPr>
          <a:lstStyle/>
          <a:p>
            <a:r>
              <a:rPr lang="en-US" sz="2200" b="1" u="sng" dirty="0" smtClean="0"/>
              <a:t>Document 8 from 2007 DBQ on Han/Roman attitudes towards technology</a:t>
            </a:r>
          </a:p>
          <a:p>
            <a:endParaRPr lang="en-US" sz="2200" dirty="0"/>
          </a:p>
          <a:p>
            <a:r>
              <a:rPr lang="en-US" sz="2200" dirty="0" smtClean="0"/>
              <a:t>Source: </a:t>
            </a:r>
            <a:r>
              <a:rPr lang="en-US" sz="2200" dirty="0" err="1" smtClean="0"/>
              <a:t>Frontinus</a:t>
            </a:r>
            <a:r>
              <a:rPr lang="en-US" sz="2200" dirty="0" smtClean="0"/>
              <a:t>, Roman general, governor of Britain, and water commissioner for the city of Rome, first century CE.</a:t>
            </a:r>
          </a:p>
          <a:p>
            <a:endParaRPr lang="en-US" sz="2200" dirty="0"/>
          </a:p>
          <a:p>
            <a:r>
              <a:rPr lang="en-US" sz="2200" dirty="0" smtClean="0"/>
              <a:t>All the aqueducts reach the city at different elevations.  Six of these streams flow into covered containers, where they lose their sediment.  Their volume is measured by means of calibrated scales.  The abundance of water is sufficient not only for public and private uses and applications but truly even for pleasure.  The water is distributed to various regions inside and outside the city, to basins, fountains and public buildings, and to multiple public uses.  Compare such numerous and indispensable structures carrying so much water with the idle pyramids, or the useless but famous works of the Greeks.</a:t>
            </a:r>
            <a:endParaRPr lang="en-US" sz="2200" dirty="0"/>
          </a:p>
        </p:txBody>
      </p:sp>
    </p:spTree>
    <p:extLst>
      <p:ext uri="{BB962C8B-B14F-4D97-AF65-F5344CB8AC3E}">
        <p14:creationId xmlns:p14="http://schemas.microsoft.com/office/powerpoint/2010/main" val="4275401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577400"/>
            <a:ext cx="8001000" cy="4154984"/>
          </a:xfrm>
          <a:prstGeom prst="rect">
            <a:avLst/>
          </a:prstGeom>
          <a:noFill/>
        </p:spPr>
        <p:txBody>
          <a:bodyPr wrap="square" rtlCol="0">
            <a:spAutoFit/>
          </a:bodyPr>
          <a:lstStyle/>
          <a:p>
            <a:r>
              <a:rPr lang="en-US" sz="2200" b="1" u="sng" dirty="0" smtClean="0"/>
              <a:t>Document 6 from 2006 DBQ on global flow of silver</a:t>
            </a:r>
          </a:p>
          <a:p>
            <a:endParaRPr lang="en-US" sz="2200" dirty="0"/>
          </a:p>
          <a:p>
            <a:r>
              <a:rPr lang="en-US" sz="2200" dirty="0" smtClean="0"/>
              <a:t>Source: Antonio </a:t>
            </a:r>
            <a:r>
              <a:rPr lang="en-US" sz="2200" dirty="0" err="1" smtClean="0"/>
              <a:t>Vázquez</a:t>
            </a:r>
            <a:r>
              <a:rPr lang="en-US" sz="2200" dirty="0" smtClean="0"/>
              <a:t> de Espinosa, a Spanish priest, </a:t>
            </a:r>
            <a:r>
              <a:rPr lang="en-US" sz="2200" i="1" dirty="0" smtClean="0"/>
              <a:t>Compendium and Description of the West Indies</a:t>
            </a:r>
            <a:r>
              <a:rPr lang="en-US" sz="2200" dirty="0" smtClean="0"/>
              <a:t>, 1620’s.</a:t>
            </a:r>
          </a:p>
          <a:p>
            <a:endParaRPr lang="en-US" sz="2200" dirty="0"/>
          </a:p>
          <a:p>
            <a:r>
              <a:rPr lang="en-US" sz="2200" dirty="0" smtClean="0"/>
              <a:t>The ore at Potosí silver mine is very rich black flint, and the excavation so extensive that more than 3,000 Indians worked away hard with picks and hammers, breaking up that flint ore; and when they have filled their little sacks, the poor fellows, loaded down with ore, climb up those ladders or rigging . . . which are so trying and distressing that even an empty-handed man can hardly get up them.</a:t>
            </a:r>
            <a:endParaRPr lang="en-US" sz="2200" dirty="0"/>
          </a:p>
        </p:txBody>
      </p:sp>
    </p:spTree>
    <p:extLst>
      <p:ext uri="{BB962C8B-B14F-4D97-AF65-F5344CB8AC3E}">
        <p14:creationId xmlns:p14="http://schemas.microsoft.com/office/powerpoint/2010/main" val="4124581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1458754"/>
            <a:ext cx="8001000" cy="5509200"/>
          </a:xfrm>
          <a:prstGeom prst="rect">
            <a:avLst/>
          </a:prstGeom>
          <a:noFill/>
        </p:spPr>
        <p:txBody>
          <a:bodyPr wrap="square" rtlCol="0">
            <a:spAutoFit/>
          </a:bodyPr>
          <a:lstStyle/>
          <a:p>
            <a:r>
              <a:rPr lang="en-US" sz="2200" b="1" u="sng" dirty="0" smtClean="0"/>
              <a:t>Document 2 from 2005 DBQ on 20</a:t>
            </a:r>
            <a:r>
              <a:rPr lang="en-US" sz="2200" b="1" u="sng" baseline="30000" dirty="0" smtClean="0"/>
              <a:t>th</a:t>
            </a:r>
            <a:r>
              <a:rPr lang="en-US" sz="2200" b="1" u="sng" dirty="0" smtClean="0"/>
              <a:t> Muslim nationalism</a:t>
            </a:r>
          </a:p>
          <a:p>
            <a:endParaRPr lang="en-US" sz="2200" dirty="0"/>
          </a:p>
          <a:p>
            <a:r>
              <a:rPr lang="en-US" sz="2200" dirty="0" smtClean="0"/>
              <a:t>Source: Ahmad </a:t>
            </a:r>
            <a:r>
              <a:rPr lang="en-US" sz="2200" dirty="0" err="1" smtClean="0"/>
              <a:t>Lutfi</a:t>
            </a:r>
            <a:r>
              <a:rPr lang="en-US" sz="2200" dirty="0" smtClean="0"/>
              <a:t> as-</a:t>
            </a:r>
            <a:r>
              <a:rPr lang="en-US" sz="2200" dirty="0" err="1" smtClean="0"/>
              <a:t>Sayyid</a:t>
            </a:r>
            <a:r>
              <a:rPr lang="en-US" sz="2200" dirty="0" smtClean="0"/>
              <a:t>, founder of the Egyptian People’s Party in 1907, </a:t>
            </a:r>
            <a:r>
              <a:rPr lang="en-US" sz="2200" i="1" dirty="0" smtClean="0"/>
              <a:t>Memoirs</a:t>
            </a:r>
            <a:r>
              <a:rPr lang="en-US" sz="2200" dirty="0" smtClean="0"/>
              <a:t>, Egypt 1965.</a:t>
            </a:r>
          </a:p>
          <a:p>
            <a:endParaRPr lang="en-US" sz="2200" dirty="0"/>
          </a:p>
          <a:p>
            <a:r>
              <a:rPr lang="en-US" sz="2200" dirty="0" smtClean="0"/>
              <a:t>Today the [traditional Islamic] formula has no reason to exist.  We must replace this formula with the only doctrine that is in accord with every Eastern nation that possesses a clearly defined sense of fatherland.  That doctrine is nationalism.  Our love of Egypt must be free from all conflicting associations.  We must suppress our propensity for anything other than Egypt because patriotism, which is love of fatherland, does not permit such ties.  Our Egyptian-ness demands that our fatherland be our </a:t>
            </a:r>
            <a:r>
              <a:rPr lang="en-US" sz="2200" i="1" dirty="0" err="1" smtClean="0"/>
              <a:t>qibla</a:t>
            </a:r>
            <a:r>
              <a:rPr lang="en-US" sz="2200" i="1" dirty="0" smtClean="0"/>
              <a:t>*</a:t>
            </a:r>
            <a:r>
              <a:rPr lang="en-US" sz="2200" dirty="0" smtClean="0"/>
              <a:t> and that we not turn our face to any other.</a:t>
            </a:r>
          </a:p>
          <a:p>
            <a:endParaRPr lang="en-US" sz="2200" dirty="0" smtClean="0"/>
          </a:p>
          <a:p>
            <a:r>
              <a:rPr lang="en-US" sz="2200" dirty="0" smtClean="0"/>
              <a:t>*Marks the direction of Mecca, to which a Muslim turns in prayer.</a:t>
            </a:r>
            <a:endParaRPr lang="en-US" sz="2200" dirty="0"/>
          </a:p>
        </p:txBody>
      </p:sp>
    </p:spTree>
    <p:extLst>
      <p:ext uri="{BB962C8B-B14F-4D97-AF65-F5344CB8AC3E}">
        <p14:creationId xmlns:p14="http://schemas.microsoft.com/office/powerpoint/2010/main" val="32792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120</TotalTime>
  <Words>1165</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POV Statement Practice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 statement practice</dc:title>
  <dc:creator>Whitney</dc:creator>
  <cp:lastModifiedBy>admin</cp:lastModifiedBy>
  <cp:revision>39</cp:revision>
  <dcterms:created xsi:type="dcterms:W3CDTF">2013-08-12T00:06:21Z</dcterms:created>
  <dcterms:modified xsi:type="dcterms:W3CDTF">2013-11-01T18:03:50Z</dcterms:modified>
</cp:coreProperties>
</file>