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57" r:id="rId3"/>
    <p:sldId id="258" r:id="rId4"/>
    <p:sldId id="275" r:id="rId5"/>
    <p:sldId id="278" r:id="rId6"/>
    <p:sldId id="259" r:id="rId7"/>
    <p:sldId id="286" r:id="rId8"/>
    <p:sldId id="279" r:id="rId9"/>
    <p:sldId id="260" r:id="rId10"/>
    <p:sldId id="261" r:id="rId11"/>
    <p:sldId id="280" r:id="rId12"/>
    <p:sldId id="262" r:id="rId13"/>
    <p:sldId id="263" r:id="rId14"/>
    <p:sldId id="272" r:id="rId15"/>
    <p:sldId id="264" r:id="rId16"/>
    <p:sldId id="265" r:id="rId17"/>
    <p:sldId id="266" r:id="rId18"/>
    <p:sldId id="285" r:id="rId19"/>
    <p:sldId id="282" r:id="rId20"/>
    <p:sldId id="267" r:id="rId21"/>
    <p:sldId id="268" r:id="rId22"/>
    <p:sldId id="283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3515-5C38-4B55-A93D-A56649C45F14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489F6-3BD5-4118-9741-57144B737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8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8D9202-D7E2-4761-9802-15D8AE331B5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Sheets</a:t>
            </a:r>
          </a:p>
          <a:p>
            <a:r>
              <a:rPr lang="en-US" dirty="0" smtClean="0"/>
              <a:t>AP World 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Chapter 9:</a:t>
            </a:r>
            <a:br>
              <a:rPr lang="en-US" b="1" dirty="0" smtClean="0"/>
            </a:br>
            <a:r>
              <a:rPr lang="en-US" b="1" dirty="0"/>
              <a:t>Civilization in Eastern Europe: Byzantium and Orthodox Europe</a:t>
            </a:r>
            <a:r>
              <a:rPr lang="en-US" b="1" i="1" dirty="0"/>
              <a:t> </a:t>
            </a:r>
            <a:endParaRPr lang="en-US" b="1" dirty="0"/>
          </a:p>
        </p:txBody>
      </p:sp>
      <p:pic>
        <p:nvPicPr>
          <p:cNvPr id="1026" name="Picture 2" descr="http://www.slu.edu/Images/arts_sciences_files/history/byzantium(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733800"/>
            <a:ext cx="5143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8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9284" y="320721"/>
            <a:ext cx="4217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Politics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666" y="977329"/>
            <a:ext cx="56465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Emperors were the head of the government and the center of elaborate court rituals focusing upon their divinely inspired, all powerful nature.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Sophisticated and highly educated bureaucracy that was open to all classes (but aristocrats dominate).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Bureaucracy helped to organize empire politically, socially, and economically.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Provincial governors appointed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Control economy via regulation of food prices, trade (with Asia, Russia, Scandinavia, W Europe, Africa), and silk production.</a:t>
            </a:r>
          </a:p>
        </p:txBody>
      </p:sp>
      <p:pic>
        <p:nvPicPr>
          <p:cNvPr id="1028" name="Picture 4" descr="File:Emperor Constantine 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67" y="1219200"/>
            <a:ext cx="330940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3552" y="6162676"/>
            <a:ext cx="15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Monomachus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1044" y="304800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851" y="1219200"/>
            <a:ext cx="8416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Creativity </a:t>
            </a:r>
            <a:r>
              <a:rPr lang="en-US" sz="2400" dirty="0"/>
              <a:t>in </a:t>
            </a:r>
            <a:r>
              <a:rPr lang="en-US" sz="2400" dirty="0" smtClean="0"/>
              <a:t>Architecture (domed buildings)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Richly </a:t>
            </a:r>
            <a:r>
              <a:rPr lang="en-US" sz="2400" dirty="0"/>
              <a:t>colored religious </a:t>
            </a:r>
            <a:r>
              <a:rPr lang="en-US" sz="2400" dirty="0" smtClean="0"/>
              <a:t>mosaics in a distinct Byzantine style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Icon </a:t>
            </a:r>
            <a:r>
              <a:rPr lang="en-US" sz="2400" dirty="0" smtClean="0"/>
              <a:t>paintings (paintings </a:t>
            </a:r>
            <a:r>
              <a:rPr lang="en-US" sz="2400" dirty="0"/>
              <a:t>of saints and </a:t>
            </a:r>
            <a:r>
              <a:rPr lang="en-US" sz="2400" dirty="0" smtClean="0"/>
              <a:t>religious figures)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Cultural </a:t>
            </a:r>
            <a:r>
              <a:rPr lang="en-US" sz="2400" dirty="0"/>
              <a:t>life blended Hellenism and Orthodox Christianity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76" y="3048000"/>
            <a:ext cx="5571586" cy="351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568" y="6488668"/>
            <a:ext cx="408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Monomachus</a:t>
            </a:r>
            <a:r>
              <a:rPr lang="en-US" dirty="0" smtClean="0"/>
              <a:t>, Christ, and Empress Zoe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74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Split Between </a:t>
            </a:r>
          </a:p>
          <a:p>
            <a:pPr algn="ctr"/>
            <a:r>
              <a:rPr lang="en-US" sz="3600" b="1" dirty="0" smtClean="0"/>
              <a:t>Eastern and Western Christianity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652" y="1383436"/>
            <a:ext cx="8686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Separate paths emerge in 11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c. over disagreements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Attempted papal interference in Byzantine political and religious affairs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Debate over clerical celibacy (W – yes, E – no)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Dispute over bread to be used in Eucharist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Should state control religion (East)? Or should religion control state (West)?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West translates Greek Bible into Latin; East feels this isolates people from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1054: Patriarch Michael attacks Catholic practices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Mutual excommunication (patriarch and Pope Leo IX)</a:t>
            </a: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Church splits into two traditions: Greek/Eastern Orthodox and Roman Catholicism</a:t>
            </a:r>
          </a:p>
        </p:txBody>
      </p:sp>
    </p:spTree>
    <p:extLst>
      <p:ext uri="{BB962C8B-B14F-4D97-AF65-F5344CB8AC3E}">
        <p14:creationId xmlns:p14="http://schemas.microsoft.com/office/powerpoint/2010/main" val="534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44269"/>
            <a:ext cx="416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Decline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57618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Decline begins after 1054 (Church schism)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1071: Seljuk Turks take most of Central Asian provinces at Battle of </a:t>
            </a:r>
            <a:r>
              <a:rPr lang="en-US" sz="2200" dirty="0" err="1" smtClean="0"/>
              <a:t>Manzikert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Independent Slavic states emerge which diminish Byzantine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1204: Crusaders sack Constantinople; West cannot topple 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1453: Constantinople taken by Ottoman Turks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3 Groups </a:t>
            </a:r>
            <a:r>
              <a:rPr lang="en-US" sz="2200" dirty="0"/>
              <a:t>contribute to destruction of Byzantines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Seljuk </a:t>
            </a:r>
            <a:r>
              <a:rPr lang="en-US" sz="2200" dirty="0" smtClean="0"/>
              <a:t>Turks (Battle of </a:t>
            </a:r>
            <a:r>
              <a:rPr lang="en-US" sz="2200" dirty="0" err="1" smtClean="0"/>
              <a:t>Manzikert</a:t>
            </a:r>
            <a:r>
              <a:rPr lang="en-US" sz="2200" dirty="0" smtClean="0"/>
              <a:t>)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Emerging independent Slavic states  in </a:t>
            </a:r>
            <a:r>
              <a:rPr lang="en-US" sz="2200" dirty="0" smtClean="0"/>
              <a:t>Balkans </a:t>
            </a:r>
            <a:r>
              <a:rPr lang="en-US" sz="2200" dirty="0"/>
              <a:t>(Bulgaria and Serbia)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Western </a:t>
            </a:r>
            <a:r>
              <a:rPr lang="en-US" sz="2200" dirty="0" smtClean="0"/>
              <a:t>crusaders</a:t>
            </a:r>
            <a:endParaRPr lang="en-US" sz="2200" dirty="0"/>
          </a:p>
        </p:txBody>
      </p:sp>
      <p:pic>
        <p:nvPicPr>
          <p:cNvPr id="2050" name="Picture 2" descr="http://upload.wikimedia.org/wikipedia/commons/f/f9/Crusaders_attack_Constantin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74046"/>
            <a:ext cx="5718550" cy="20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548" y="5141768"/>
            <a:ext cx="87469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The Byzantine Empire (1000-1100)</a:t>
            </a:r>
          </a:p>
          <a:p>
            <a:pPr algn="ctr"/>
            <a:r>
              <a:rPr lang="en-US" sz="2500" dirty="0" smtClean="0"/>
              <a:t>Byzantine Empire went from a major to minor power after the Turkish defeat at </a:t>
            </a:r>
            <a:r>
              <a:rPr lang="en-US" sz="2500" dirty="0" err="1" smtClean="0"/>
              <a:t>Manzikert</a:t>
            </a:r>
            <a:r>
              <a:rPr lang="en-US" sz="2500" dirty="0" smtClean="0"/>
              <a:t> in 1071</a:t>
            </a:r>
          </a:p>
        </p:txBody>
      </p:sp>
      <p:pic>
        <p:nvPicPr>
          <p:cNvPr id="5" name="Picture 4" descr="STEA63540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84018"/>
            <a:ext cx="7620000" cy="4857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359" y="762000"/>
            <a:ext cx="884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Spread of Civilization in Eastern 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32449"/>
            <a:ext cx="441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Eastern Europe is influenced by Byzantine conquest, Christian missionaries and conversion efforts, and trade routes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Byzantine Christian </a:t>
            </a:r>
            <a:r>
              <a:rPr lang="en-US" sz="2400" dirty="0"/>
              <a:t>missionaries </a:t>
            </a:r>
            <a:r>
              <a:rPr lang="en-US" sz="2400" dirty="0" smtClean="0"/>
              <a:t>(Cyril </a:t>
            </a:r>
            <a:r>
              <a:rPr lang="en-US" sz="2400" dirty="0"/>
              <a:t>and </a:t>
            </a:r>
            <a:r>
              <a:rPr lang="en-US" sz="2400" dirty="0" smtClean="0"/>
              <a:t>Methodius) </a:t>
            </a:r>
            <a:r>
              <a:rPr lang="en-US" sz="2400" dirty="0"/>
              <a:t>helped bring Orthodoxy northward into Russia and the </a:t>
            </a:r>
            <a:r>
              <a:rPr lang="en-US" sz="2400" dirty="0" smtClean="0"/>
              <a:t>Balkans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Create </a:t>
            </a:r>
            <a:r>
              <a:rPr lang="en-US" sz="2400" dirty="0"/>
              <a:t>new alphabet: Cyrillic </a:t>
            </a:r>
            <a:r>
              <a:rPr lang="en-US" sz="2400" dirty="0" smtClean="0"/>
              <a:t>script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51" y="1494264"/>
            <a:ext cx="35909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4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6490" y="328723"/>
            <a:ext cx="654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East Central Borderlands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1" y="975054"/>
            <a:ext cx="51054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Competition between Catholics and Orthodox Greeks for converts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Catholic converts are mostly in Hungary, Poland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Influx of Jews to Borderlands from Western Europe and Middle East to escape persecution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Migrate into region in large numbers </a:t>
            </a:r>
            <a:r>
              <a:rPr lang="en-US" sz="2300" dirty="0" smtClean="0"/>
              <a:t>(Poland)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High value placed upon education and literacy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Limited professions available; gain strength in local commerce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Resented by Christian community</a:t>
            </a:r>
            <a:endParaRPr lang="en-US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735284"/>
            <a:ext cx="3337696" cy="34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9263" y="457200"/>
            <a:ext cx="670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Emergence of </a:t>
            </a:r>
            <a:r>
              <a:rPr lang="en-US" sz="3600" b="1" dirty="0" err="1" smtClean="0"/>
              <a:t>Kievan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Rus</a:t>
            </a:r>
            <a:r>
              <a:rPr lang="en-US" sz="3600" b="1" dirty="0" smtClean="0"/>
              <a:t>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599" y="1156985"/>
            <a:ext cx="46755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Who are the Russians?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Groups from Asia moved into region during Roman Empire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Agricultural society of tribes, villages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Animist religion (sun, thunder, wind, fire)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Conduit for trade between Byzantines and Scandinavia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Luxury products from Silk Roads traded for furs from Scandinavia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855: large trading city (Kiev) became site of monarchy under Prince Rurik, first Prince of </a:t>
            </a:r>
            <a:r>
              <a:rPr lang="en-US" sz="2200" dirty="0" err="1" smtClean="0"/>
              <a:t>Kievan</a:t>
            </a:r>
            <a:r>
              <a:rPr lang="en-US" sz="2200" dirty="0" smtClean="0"/>
              <a:t> </a:t>
            </a:r>
            <a:r>
              <a:rPr lang="en-US" sz="2200" dirty="0" err="1" smtClean="0"/>
              <a:t>Rus</a:t>
            </a:r>
            <a:r>
              <a:rPr lang="en-US" sz="2200" dirty="0" smtClean="0"/>
              <a:t>’</a:t>
            </a:r>
          </a:p>
        </p:txBody>
      </p:sp>
      <p:pic>
        <p:nvPicPr>
          <p:cNvPr id="4" name="Picture 2" descr="File:Kievan Rus 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5" y="1597938"/>
            <a:ext cx="423989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2108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759" y="228600"/>
            <a:ext cx="788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Politics and Religion in </a:t>
            </a:r>
            <a:r>
              <a:rPr lang="en-US" sz="3600" b="1" dirty="0" err="1" smtClean="0"/>
              <a:t>Kievan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Rus</a:t>
            </a:r>
            <a:r>
              <a:rPr lang="en-US" sz="3600" b="1" dirty="0" smtClean="0"/>
              <a:t>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1" y="900291"/>
            <a:ext cx="5562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Vladimir I (980-1015)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What religion to choose?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1000: Converts to Orthodoxy on behalf of all his people; organizes mass baptisms and forced conversions with military pressure.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Develops </a:t>
            </a:r>
            <a:r>
              <a:rPr lang="en-US" sz="2300" dirty="0" smtClean="0"/>
              <a:t>Russian </a:t>
            </a:r>
            <a:r>
              <a:rPr lang="en-US" sz="2300" dirty="0"/>
              <a:t>Orthodox Church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Controls church and creates literate Russian priesthood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err="1" smtClean="0"/>
              <a:t>Yaroslav</a:t>
            </a:r>
            <a:r>
              <a:rPr lang="en-US" sz="2300" dirty="0" smtClean="0"/>
              <a:t> (1019-1054)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Develops and issues unifying law code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Arranged marriages with central European royalty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Translates religious literature from Greek to Slavic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469937" cy="42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8545" y="5818406"/>
            <a:ext cx="208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Conversion of Vladimir 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313" y="1111626"/>
            <a:ext cx="403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Two Christian civilizations develop out of the split of  Roman Empire.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East (Greek Orthodox)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West (Roman Catholic)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Each participated in major trade routes.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Civilizations expand and spread north largely because of religious missionaries.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Religions are culturally, and later even organizationally, separate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337656"/>
            <a:ext cx="703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Political and Religious Division</a:t>
            </a:r>
            <a:endParaRPr lang="en-US" sz="3600" b="1" dirty="0"/>
          </a:p>
        </p:txBody>
      </p:sp>
      <p:pic>
        <p:nvPicPr>
          <p:cNvPr id="5" name="Picture 4" descr="C:\Users\Whitney\Pictures\WORLD\Maps\split of roman empi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72000" cy="3277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34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036" y="461742"/>
            <a:ext cx="502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Culture in </a:t>
            </a:r>
            <a:r>
              <a:rPr lang="en-US" sz="3600" b="1" dirty="0" err="1" smtClean="0"/>
              <a:t>Kievan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Rus</a:t>
            </a:r>
            <a:r>
              <a:rPr lang="en-US" sz="3600" b="1" dirty="0" smtClean="0"/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1169488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err="1"/>
              <a:t>Kievan</a:t>
            </a:r>
            <a:r>
              <a:rPr lang="en-US" sz="2200" dirty="0"/>
              <a:t> </a:t>
            </a:r>
            <a:r>
              <a:rPr lang="en-US" sz="2200" dirty="0" err="1"/>
              <a:t>Rus</a:t>
            </a:r>
            <a:r>
              <a:rPr lang="en-US" sz="2200" dirty="0"/>
              <a:t>’ forms core of Russian culture and politics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Largest </a:t>
            </a:r>
            <a:r>
              <a:rPr lang="en-US" sz="2200" dirty="0" smtClean="0"/>
              <a:t>single state </a:t>
            </a:r>
            <a:r>
              <a:rPr lang="en-US" sz="2200" dirty="0"/>
              <a:t>in Europe at this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Russian culture borrowed much from Byzantium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Attracted to ceremony and luxury of Byzantium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Peaceful and trade-oriented relationship between Byzantium and </a:t>
            </a:r>
            <a:r>
              <a:rPr lang="en-US" sz="2200" dirty="0" err="1" smtClean="0"/>
              <a:t>Kievan</a:t>
            </a:r>
            <a:r>
              <a:rPr lang="en-US" sz="2200" dirty="0" smtClean="0"/>
              <a:t> </a:t>
            </a:r>
            <a:r>
              <a:rPr lang="en-US" sz="2200" dirty="0" err="1" smtClean="0"/>
              <a:t>Rus</a:t>
            </a:r>
            <a:r>
              <a:rPr lang="en-US" sz="2200" dirty="0" smtClean="0"/>
              <a:t>’ helps to facilitate cultural exchange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Greek Orthodox influence on Russian Orthodox Church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Ornate churches, filled with icons and incense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Monasticism develops, stress prayer and charity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Fervent religious devotion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Cultural production dominated by religion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Art (icons, illuminated manuscripts), literature (using Cyrillic)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No interest in philosophy or science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i="1" dirty="0" smtClean="0"/>
              <a:t>Boyars</a:t>
            </a:r>
            <a:r>
              <a:rPr lang="en-US" sz="2200" dirty="0" smtClean="0"/>
              <a:t>, landlords/Russian nobility, less powerful than in West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Farmers are free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844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3981" y="381000"/>
            <a:ext cx="348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Kievan</a:t>
            </a:r>
            <a:r>
              <a:rPr lang="en-US" sz="3600" b="1" dirty="0" smtClean="0"/>
              <a:t> Decline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1027331"/>
            <a:ext cx="85344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Decline from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Kievan</a:t>
            </a:r>
            <a:r>
              <a:rPr lang="en-US" sz="2400" dirty="0" smtClean="0"/>
              <a:t> </a:t>
            </a:r>
            <a:r>
              <a:rPr lang="en-US" sz="2400" dirty="0" err="1" smtClean="0"/>
              <a:t>Rus</a:t>
            </a:r>
            <a:r>
              <a:rPr lang="en-US" sz="2400" dirty="0" smtClean="0"/>
              <a:t>’ was not the only kingdom in this region; other regional leaders and princes have large rival governments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Succession struggles within royal family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Central Asian invaders chip away at territory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Fall of Byzantium reduces Russian trade and wealth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Mongols (</a:t>
            </a:r>
            <a:r>
              <a:rPr lang="en-US" sz="2400" i="1" dirty="0" smtClean="0"/>
              <a:t>Tatars</a:t>
            </a:r>
            <a:r>
              <a:rPr lang="en-US" sz="2400" dirty="0" smtClean="0"/>
              <a:t>) invade in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Aided by rival princes, Mongols take major cities easily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Control much of Russia for over two centuries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Two factors for </a:t>
            </a:r>
            <a:r>
              <a:rPr lang="en-US" sz="2400" dirty="0" err="1" smtClean="0"/>
              <a:t>Kievan</a:t>
            </a:r>
            <a:r>
              <a:rPr lang="en-US" sz="2400" dirty="0" smtClean="0"/>
              <a:t> Decline: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1) Fall </a:t>
            </a:r>
            <a:r>
              <a:rPr lang="en-US" sz="2400" dirty="0"/>
              <a:t>of Byzantine empire and </a:t>
            </a:r>
            <a:r>
              <a:rPr lang="en-US" sz="2400" dirty="0" smtClean="0"/>
              <a:t>2) Mongol invasions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Orthodox </a:t>
            </a:r>
            <a:r>
              <a:rPr lang="en-US" sz="2400" dirty="0"/>
              <a:t>Christianity and </a:t>
            </a:r>
            <a:r>
              <a:rPr lang="en-US" sz="2400" dirty="0" smtClean="0"/>
              <a:t>Russian culture remain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8154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0936" y="304800"/>
            <a:ext cx="449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Global Connections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686" y="1066800"/>
            <a:ext cx="86868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Byzantine Empire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Participated actively in interregional trade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Constantinople: great trading city, connection between East and West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Maintained strong </a:t>
            </a:r>
            <a:r>
              <a:rPr lang="en-US" sz="2300" dirty="0"/>
              <a:t>empire </a:t>
            </a:r>
            <a:r>
              <a:rPr lang="en-US" sz="2300" dirty="0" smtClean="0"/>
              <a:t>despite rapid </a:t>
            </a:r>
            <a:r>
              <a:rPr lang="en-US" sz="2300" dirty="0"/>
              <a:t>surge of Islam, as well as developing cultural innovations and </a:t>
            </a:r>
            <a:r>
              <a:rPr lang="en-US" sz="2300" dirty="0" smtClean="0"/>
              <a:t>Orthodox </a:t>
            </a:r>
            <a:r>
              <a:rPr lang="en-US" sz="2300" dirty="0"/>
              <a:t>Christianity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err="1" smtClean="0"/>
              <a:t>Kievan</a:t>
            </a:r>
            <a:r>
              <a:rPr lang="en-US" sz="2300" dirty="0" smtClean="0"/>
              <a:t> </a:t>
            </a:r>
            <a:r>
              <a:rPr lang="en-US" sz="2300" dirty="0" err="1" smtClean="0"/>
              <a:t>Rus</a:t>
            </a:r>
            <a:r>
              <a:rPr lang="en-US" sz="2300" dirty="0" smtClean="0"/>
              <a:t>’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Dependent on Byzantium as main trading connection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Period of decline and isolation when Byzantium declines and Mongols invade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East cut </a:t>
            </a:r>
            <a:r>
              <a:rPr lang="en-US" sz="2300" dirty="0"/>
              <a:t>off from western contacts, </a:t>
            </a:r>
            <a:r>
              <a:rPr lang="en-US" sz="2300" dirty="0" smtClean="0"/>
              <a:t>which stifles </a:t>
            </a:r>
            <a:r>
              <a:rPr lang="en-US" sz="2300" dirty="0"/>
              <a:t>economic, political, and cultural </a:t>
            </a:r>
            <a:r>
              <a:rPr lang="en-US" sz="2300" dirty="0" smtClean="0"/>
              <a:t>sophistication.  This will occur just as the West will begin to grow and strengthen.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024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23278"/>
            <a:ext cx="680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Summary of Byzantine Empire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031" y="1219200"/>
            <a:ext cx="55771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High levels of political, economic, and cultural activity during much of 500-1450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Rulers saw themselves as Roman emperors; government was seen as continuation of Roman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Constantinople </a:t>
            </a:r>
            <a:r>
              <a:rPr lang="en-US" sz="2400" dirty="0"/>
              <a:t>= </a:t>
            </a:r>
            <a:r>
              <a:rPr lang="en-US" sz="2400" dirty="0" smtClean="0"/>
              <a:t>capital (cosmopolitan</a:t>
            </a:r>
            <a:r>
              <a:rPr lang="en-US" sz="2400" dirty="0"/>
              <a:t>, </a:t>
            </a:r>
            <a:r>
              <a:rPr lang="en-US" sz="2400" dirty="0" smtClean="0"/>
              <a:t>opulent, wealthy)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Greek/Eastern Orthodox Christianity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Retain strength despite rapid growth of Islam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Spread culture (religion) </a:t>
            </a:r>
            <a:r>
              <a:rPr lang="en-US" sz="2400" dirty="0"/>
              <a:t>and politics to parts of </a:t>
            </a:r>
            <a:r>
              <a:rPr lang="en-US" sz="2400" dirty="0" smtClean="0"/>
              <a:t>world </a:t>
            </a:r>
            <a:r>
              <a:rPr lang="en-US" sz="2400" dirty="0"/>
              <a:t>that had not </a:t>
            </a:r>
            <a:r>
              <a:rPr lang="en-US" sz="2400" dirty="0" smtClean="0"/>
              <a:t>been </a:t>
            </a:r>
            <a:r>
              <a:rPr lang="en-US" sz="2400" dirty="0"/>
              <a:t>controlled by any major </a:t>
            </a:r>
            <a:r>
              <a:rPr lang="en-US" sz="2400" dirty="0" smtClean="0"/>
              <a:t>civilization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Balkans, western Russia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22" y="2209800"/>
            <a:ext cx="3048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7391" y="344269"/>
            <a:ext cx="182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Origins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951" y="990600"/>
            <a:ext cx="57149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Emperor Constantine of Roman Empire built Byzantium/ Constantinople in 4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End of 4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CE: Roman Empire officially divided  into East/West with capitals at Rome and Constantinople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Political style in East: complex administration centered around emperor with elaborate ceremonies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Involved in Mediterranean  and Central Asian commerce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057400"/>
            <a:ext cx="298836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95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ranpoliticsclub.net/maps/images/085%20Eastern%20&amp;%20Western%20Roman%20Empires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6392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4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08283"/>
            <a:ext cx="6316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Justinian (Reigns 527-565)</a:t>
            </a:r>
            <a:endParaRPr lang="en-US" sz="3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8866" y="1216169"/>
            <a:ext cx="572922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Most significant Byzantine ruler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Military gains and huge expansion to rebuild original Roman Empire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Gains in North Africa and Italy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Systemizes Roman legal code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Influences future law codes in Europe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Reduces legal confusion; united and organized the new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Projects to renovate Constantinople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err="1" smtClean="0"/>
              <a:t>Hagia</a:t>
            </a:r>
            <a:r>
              <a:rPr lang="en-US" sz="2300" dirty="0" smtClean="0"/>
              <a:t> Sophia – engineering and architectural achievements (dome)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Makes Greek language official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Political resistance from other groups</a:t>
            </a:r>
          </a:p>
        </p:txBody>
      </p:sp>
      <p:pic>
        <p:nvPicPr>
          <p:cNvPr id="3074" name="Picture 2" descr="File:Meister von San Vitale in Rav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04" y="1279520"/>
            <a:ext cx="3418662" cy="46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7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834" y="457200"/>
            <a:ext cx="828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Byzantine Height under Justinian</a:t>
            </a:r>
            <a:endParaRPr lang="en-US" sz="3000" b="1" dirty="0" smtClean="0"/>
          </a:p>
        </p:txBody>
      </p:sp>
      <p:pic>
        <p:nvPicPr>
          <p:cNvPr id="6" name="Picture 5" descr="STEA63540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66" y="1428750"/>
            <a:ext cx="8833134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0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22" y="531908"/>
            <a:ext cx="4476578" cy="579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38454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07841"/>
            <a:ext cx="337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Hagia</a:t>
            </a:r>
            <a:r>
              <a:rPr lang="en-US" sz="4000" b="1" dirty="0" smtClean="0"/>
              <a:t> Sophia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71965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891" y="381000"/>
            <a:ext cx="8508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Arab Pressure and Byzantine Defenses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6800"/>
            <a:ext cx="8763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After Justinian, Byzantine rulers’ primary concern is defense of empire against Arab invaders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Able to hold off Arab Muslims but with losses in Mediterranean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Arab naval fleet; battle over Mediterranean; “Greek fire”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Empire’s size/strength reduced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Economic burdens and loss of territory from Muslim wars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Increase in taxes; increase in wealth for upper class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Weak emperors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4620"/>
            <a:ext cx="4876800" cy="24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37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4271</TotalTime>
  <Words>1218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Chapter 9: Civilization in Eastern Europe: Byzantium and Orthodox Europe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admin</cp:lastModifiedBy>
  <cp:revision>242</cp:revision>
  <cp:lastPrinted>2012-10-22T01:26:34Z</cp:lastPrinted>
  <dcterms:created xsi:type="dcterms:W3CDTF">2012-10-18T02:38:32Z</dcterms:created>
  <dcterms:modified xsi:type="dcterms:W3CDTF">2013-10-04T18:16:31Z</dcterms:modified>
</cp:coreProperties>
</file>