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302" r:id="rId12"/>
    <p:sldId id="293" r:id="rId13"/>
    <p:sldId id="265" r:id="rId14"/>
    <p:sldId id="266" r:id="rId15"/>
    <p:sldId id="270" r:id="rId16"/>
    <p:sldId id="271" r:id="rId17"/>
    <p:sldId id="301" r:id="rId18"/>
    <p:sldId id="272" r:id="rId19"/>
    <p:sldId id="273" r:id="rId20"/>
    <p:sldId id="274" r:id="rId21"/>
    <p:sldId id="298" r:id="rId22"/>
    <p:sldId id="276" r:id="rId23"/>
    <p:sldId id="300" r:id="rId24"/>
    <p:sldId id="303" r:id="rId25"/>
    <p:sldId id="295" r:id="rId26"/>
    <p:sldId id="277" r:id="rId27"/>
    <p:sldId id="278" r:id="rId28"/>
    <p:sldId id="279" r:id="rId29"/>
    <p:sldId id="296" r:id="rId30"/>
    <p:sldId id="297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ECF5-6E84-4EE8-81D9-5148186896C1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C497-FCDC-4054-829C-ACD807E7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497-FCDC-4054-829C-ACD807E7DA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58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7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8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08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8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377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80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84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63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0935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52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613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99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82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73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0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20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8097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97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728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17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0663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896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7471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2983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57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35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898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8019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034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86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336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3681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7600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692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898" y="1946673"/>
            <a:ext cx="3545086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5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Helvetica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marL="196436" indent="-196436" algn="l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1pPr>
      <a:lvl2pPr marL="428588" indent="-196436" algn="l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696456" indent="-196436" algn="l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964323" indent="-196436" algn="l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1232190" indent="-196436" algn="l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1553630" indent="-196436" algn="l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1875072" indent="-196436" algn="l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2196513" indent="-196436" algn="l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2517953" indent="-196436" algn="l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64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Helvetica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marL="267853" indent="-267853" algn="l" rtl="0" eaLnBrk="0" fontAlgn="base" hangingPunct="0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1pPr>
      <a:lvl2pPr marL="499993" indent="-267853" algn="l" rtl="0" eaLnBrk="0" fontAlgn="base" hangingPunct="0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767846" indent="-267853" algn="l" rtl="0" eaLnBrk="0" fontAlgn="base" hangingPunct="0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1035701" indent="-267853" algn="l" rtl="0" eaLnBrk="0" fontAlgn="base" hangingPunct="0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1303554" indent="-267853" algn="l" rtl="0" eaLnBrk="0" fontAlgn="base" hangingPunct="0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1624979" indent="-267853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1946404" indent="-267853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2267828" indent="-267853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2589252" indent="-267853" algn="l" rtl="0" fontAlgn="base">
        <a:spcBef>
          <a:spcPts val="2953"/>
        </a:spcBef>
        <a:spcAft>
          <a:spcPct val="0"/>
        </a:spcAft>
        <a:buClr>
          <a:srgbClr val="000000"/>
        </a:buClr>
        <a:buSzPct val="100000"/>
        <a:buFont typeface="Helvetica Light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7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Helvetica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5pPr>
      <a:lvl6pPr marL="321407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Helvetica Light" charset="0"/>
          <a:ea typeface="ヒラギノ角ゴ ProN W3" charset="0"/>
          <a:cs typeface="ヒラギノ角ゴ ProN W3" charset="0"/>
          <a:sym typeface="Helvetica Light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1pPr>
      <a:lvl2pPr marL="241056" indent="80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482111" indent="160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723168" indent="24105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964224" indent="321407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128563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6pPr>
      <a:lvl7pPr marL="160704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7pPr>
      <a:lvl8pPr marL="1928447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8pPr>
      <a:lvl9pPr marL="224985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724400"/>
            <a:ext cx="8305800" cy="98226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Chapter 12</a:t>
            </a:r>
            <a:b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Reunification and Renaissance in Chinese Civilization: 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The Tang </a:t>
            </a:r>
            <a:r>
              <a:rPr lang="en-US" sz="3500" b="1" dirty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and Song </a:t>
            </a: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Dynasties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38914" name="Picture 2" descr="http://arts.cultural-china.com/chinaWH/images/exbig_images/22eb6b375a455fa1e737b868e68f2c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1618"/>
            <a:ext cx="5168579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5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776884" y="228600"/>
            <a:ext cx="7590234" cy="166092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The Growing Importance of the Examination System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486400" cy="48768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Number of educated scholars rises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Examination system greatly expanded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Ministry of Rites established to administer exams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Jinshi</a:t>
            </a: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: those who passed very difficult exams on philosophy, legal texts, Chinese literature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To become a bureaucrat and take exam: must be recommended by scholar or go to government school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Special social privileges emerge</a:t>
            </a:r>
          </a:p>
          <a:p>
            <a:pPr marL="257784" lvl="8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Enhanced social position </a:t>
            </a:r>
            <a:r>
              <a:rPr lang="en-US" sz="21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of scholar-gentry </a:t>
            </a: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provided basis </a:t>
            </a:r>
            <a:r>
              <a:rPr lang="en-US" sz="21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for </a:t>
            </a: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return </a:t>
            </a:r>
            <a:r>
              <a:rPr lang="en-US" sz="21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to a highly centralized rule under an imperial </a:t>
            </a:r>
            <a:r>
              <a:rPr lang="en-US" sz="21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dynasty</a:t>
            </a:r>
            <a:endParaRPr lang="en-US" sz="2100" dirty="0">
              <a:solidFill>
                <a:srgbClr val="4F4937"/>
              </a:solidFill>
              <a:latin typeface="Didot" charset="0"/>
              <a:ea typeface="Didot" charset="0"/>
              <a:cs typeface="Didot" charset="0"/>
              <a:sym typeface="Didot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49" y="1981200"/>
            <a:ext cx="330523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4000" b="1" dirty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State and Religion in the </a:t>
            </a:r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914400"/>
            <a:ext cx="5638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Despite Tang government’s support for Confucianism, Buddhism gained wide acceptance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300" i="1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Mahayana </a:t>
            </a: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Buddhism popular among commoners in era of turmoil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300" i="1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Chan</a:t>
            </a: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(Zen) Buddhism common among elite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Early Tang support Buddhism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Empress Wu (690-705)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Endows monasteries (50,000 </a:t>
            </a:r>
            <a:r>
              <a:rPr lang="en-US" sz="23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monasteries by </a:t>
            </a: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850)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Tried to make Buddhism the state religion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Commissioned Buddhist sculptures</a:t>
            </a:r>
          </a:p>
        </p:txBody>
      </p:sp>
      <p:pic>
        <p:nvPicPr>
          <p:cNvPr id="3074" name="Picture 2" descr="File:A Tang Dynasty Empress Wu Zet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889913" cy="32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5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90234" cy="1045964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The Anti-Buddhist Backlash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5943600" cy="51054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Buddhist success leads to criticism by Confucians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Confucians s</a:t>
            </a: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upport taxation of Buddhist monasteries and decry property given to monasteries; try to convince Tang rulers of loss of money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Support native Confucianism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841-847: Persecution under Emperor </a:t>
            </a:r>
            <a:r>
              <a:rPr lang="en-US" sz="23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Wuzong</a:t>
            </a:r>
            <a:endParaRPr lang="en-US" sz="23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Shrines and monasteries destroyed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Lands redistributed to peasants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3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Confucian emerges the central ideology as Buddhism is weakened</a:t>
            </a:r>
            <a:endParaRPr lang="en-US" sz="23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905000"/>
            <a:ext cx="25347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088" y="34119"/>
            <a:ext cx="8229823" cy="1143000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 Decline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599" y="990600"/>
            <a:ext cx="67056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8</a:t>
            </a:r>
            <a:r>
              <a:rPr lang="en-US" sz="2200" baseline="30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th</a:t>
            </a: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century: Nomadic invasions, internal rebellions, military weakness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Defeated at Battle of </a:t>
            </a:r>
            <a:r>
              <a:rPr lang="en-US" sz="22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Talas</a:t>
            </a: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, 751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Emperor </a:t>
            </a:r>
            <a:r>
              <a:rPr lang="en-US" sz="22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Xuanzong</a:t>
            </a: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(713-756)</a:t>
            </a:r>
            <a:endParaRPr lang="en-US" sz="22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Height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of Tang power, but poor ruler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His favorite concubine, Yang </a:t>
            </a:r>
            <a:r>
              <a:rPr lang="en-US" sz="2200" dirty="0" err="1" smtClean="0">
                <a:solidFill>
                  <a:schemeClr val="bg2">
                    <a:lumMod val="50000"/>
                  </a:schemeClr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Guifei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, grew powerful; relatives received government positions.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755: An </a:t>
            </a:r>
            <a:r>
              <a:rPr lang="en-US" sz="22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Lishan</a:t>
            </a: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Rebellion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General An </a:t>
            </a:r>
            <a:r>
              <a:rPr lang="en-US" sz="22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Lishan</a:t>
            </a: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leads mutiny and declares himself Emperor in Northern China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Xuanzong</a:t>
            </a: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flees to Sichuan province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Does not topple Tang, but weakens it significantly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2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907: </a:t>
            </a:r>
            <a:r>
              <a:rPr lang="en-US" sz="22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last Tang emperor resigns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2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China appears to be entering period of nomadic dominance, political division, social strife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endParaRPr lang="en-US" sz="22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209801" cy="281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4717474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Didot"/>
              </a:rPr>
              <a:t>Emperor </a:t>
            </a:r>
            <a:r>
              <a:rPr lang="en-US" sz="1200" dirty="0" err="1" smtClean="0">
                <a:latin typeface="Didot"/>
              </a:rPr>
              <a:t>Xuanzong</a:t>
            </a:r>
            <a:endParaRPr lang="en-US" sz="1200" dirty="0">
              <a:latin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232547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12618"/>
            <a:ext cx="8610600" cy="1468582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Five Dynasties 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and Ten Kingdoms Period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907-960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534236"/>
            <a:ext cx="4114800" cy="494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Five Dynasties in Northern China succeeded one another rapidly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Later Liang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Later Tang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Later Jin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Later Han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Later Zhou (General </a:t>
            </a:r>
            <a:r>
              <a:rPr lang="en-US" sz="20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Zhao </a:t>
            </a:r>
            <a:r>
              <a:rPr lang="en-US" sz="2000" dirty="0" err="1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Kuangyin</a:t>
            </a:r>
            <a:r>
              <a:rPr lang="en-US" sz="20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conquers other kingdoms and unifies China)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2973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784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Ten Kingdoms in Southern China existed concurrently and controlled their own territory </a:t>
            </a:r>
            <a:endParaRPr lang="en-US" sz="2500" dirty="0" smtClean="0">
              <a:solidFill>
                <a:srgbClr val="4F4937"/>
              </a:solidFill>
              <a:latin typeface="Didot" charset="0"/>
              <a:ea typeface="Didot" charset="0"/>
              <a:cs typeface="Didot" charset="0"/>
              <a:sym typeface="Dido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962400"/>
            <a:ext cx="4572000" cy="3170099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Wu</a:t>
            </a: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 err="1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Wuyue</a:t>
            </a: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Min</a:t>
            </a: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Chu</a:t>
            </a: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Southern </a:t>
            </a:r>
            <a:r>
              <a:rPr lang="en-US" sz="20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Han</a:t>
            </a: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0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Former </a:t>
            </a:r>
            <a:r>
              <a:rPr lang="en-US" sz="2000" dirty="0" err="1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Shu</a:t>
            </a: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Later </a:t>
            </a:r>
            <a:r>
              <a:rPr lang="en-US" sz="2000" dirty="0" err="1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Shu</a:t>
            </a: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 err="1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Jingan</a:t>
            </a:r>
            <a:endParaRPr lang="en-US" sz="20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Southern Tang</a:t>
            </a:r>
          </a:p>
          <a:p>
            <a:pPr marL="714961" lvl="1" indent="-257784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0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Northern Han</a:t>
            </a:r>
          </a:p>
        </p:txBody>
      </p:sp>
    </p:spTree>
    <p:extLst>
      <p:ext uri="{BB962C8B-B14F-4D97-AF65-F5344CB8AC3E}">
        <p14:creationId xmlns:p14="http://schemas.microsoft.com/office/powerpoint/2010/main" val="2643996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01559" y="304800"/>
            <a:ext cx="8229823" cy="1143000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Song Dynasty</a:t>
            </a:r>
            <a:b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960-1279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524000"/>
            <a:ext cx="463307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Northern Song: 960-1127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Southern Song: 1127-1279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960: General Zhao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Kuangyin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(renamed Emperor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Taizu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) founds Song Dynasty</a:t>
            </a:r>
            <a:endParaRPr lang="en-US" sz="25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Overcomes all rivals but one: nomadic Liao dynasty in Manchuria (Founded by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Khitan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nomads)</a:t>
            </a:r>
            <a:endParaRPr lang="en-US" sz="2500" dirty="0" smtClean="0">
              <a:solidFill>
                <a:srgbClr val="FF0000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Song unable to defeat these nomads so the Song pay tribute to Liao to keep them from raiding</a:t>
            </a:r>
            <a:endParaRPr lang="en-US" sz="25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74" y="1724891"/>
            <a:ext cx="384048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75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Neo-Confucians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524001"/>
            <a:ext cx="8382000" cy="432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Revivers of pure Confucian thought and teachings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Libraries established, old texts recovered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Stress personal morality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Importance of philosophy in everyday life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Hostility to foreign ideas (Buddhism and Daoism are superstitious, and have tainted Confucianism)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Gender, class, age distinctions reinforced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These things will ensure social harmony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Become the dominant interpretation of Confucianism</a:t>
            </a:r>
          </a:p>
        </p:txBody>
      </p:sp>
    </p:spTree>
    <p:extLst>
      <p:ext uri="{BB962C8B-B14F-4D97-AF65-F5344CB8AC3E}">
        <p14:creationId xmlns:p14="http://schemas.microsoft.com/office/powerpoint/2010/main" val="7336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162800" cy="1143000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Attempts at Reform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6096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Wang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Anshi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(1070s-1080s)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Confucian scholar, chief minister of Song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Institutes reforms in attempt to save dynasty’s finances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Supported agricultural expansion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Landlords, scholar-gentry taxed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Tries to begin a bureaucracy that stresses analytical thinking rather than memorization of classics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1085: Emperor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Shenzong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supporting </a:t>
            </a:r>
            <a:r>
              <a:rPr lang="en-US" sz="25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Wang </a:t>
            </a:r>
            <a:r>
              <a:rPr lang="en-US" sz="2500" dirty="0" err="1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Anshi</a:t>
            </a:r>
            <a:r>
              <a:rPr lang="en-US" sz="25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dies, and reforms are reversed by neo-Confucians and new 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emperor</a:t>
            </a:r>
            <a:endParaRPr lang="en-US" sz="25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4815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8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5" y="457200"/>
            <a:ext cx="8229823" cy="1143000"/>
          </a:xfrm>
        </p:spPr>
        <p:txBody>
          <a:bodyPr lIns="88877" tIns="50788" rIns="88877" bIns="50788"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Southern Song Dynasty</a:t>
            </a:r>
            <a:b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1127-1279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828800"/>
            <a:ext cx="8124750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Khitan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</a:t>
            </a:r>
            <a:r>
              <a:rPr lang="en-US" sz="25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Liao independence encourages others to invade borders of Song China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err="1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Tangut</a:t>
            </a:r>
            <a:r>
              <a:rPr lang="en-US" sz="2500" dirty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tribes from Tibet establish Xi Xia kingdom</a:t>
            </a:r>
            <a:endParaRPr lang="en-US" sz="25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Song pay tribute, begins to drain economy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1115: Jin Kingdom founded north of Song Empire (defeated Liao)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Jin invade China and the Song, who are weak, flee south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Southern Song Dynasty (1127-1279)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New capital at Hangzhou: sophisticated, wealthy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Numerous cultural and technological innovations</a:t>
            </a:r>
            <a:endParaRPr lang="en-US" sz="25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A6354019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94" y="1363218"/>
            <a:ext cx="8923106" cy="3970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9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590234" cy="1045964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Connecting to Before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590234" cy="4191000"/>
          </a:xfrm>
        </p:spPr>
        <p:txBody>
          <a:bodyPr/>
          <a:lstStyle/>
          <a:p>
            <a:pPr marL="257797" indent="-257797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Xia, Shang, Zhou, Era of Warring States, Qin, Han, Three Kingdoms Period (Northern Qi; Northern Zhou; Chen)</a:t>
            </a:r>
          </a:p>
          <a:p>
            <a:pPr marL="257797" indent="-257797" eaLnBrk="1" hangingPunct="1">
              <a:spcBef>
                <a:spcPts val="1969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Han has fallen as a result of the usual peasant uprisings and collapsing bureaucracy, and China fragments into three kingdoms who fight for total control of China’s territory</a:t>
            </a:r>
          </a:p>
          <a:p>
            <a:pPr marL="257797" indent="-257797" eaLnBrk="1" hangingPunct="1">
              <a:spcBef>
                <a:spcPts val="1969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China is now largest empire (population + territory)</a:t>
            </a:r>
            <a:endParaRPr lang="en-US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01836"/>
            <a:ext cx="8458200" cy="1198364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 New Phase of Commercial Expansion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339" y="990600"/>
            <a:ext cx="8153400" cy="3713559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With canal systems and Silk Roads, commercial expansion is booming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Commerce expands in cities and trading towns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Credit, deposit shops (banks), flying money (credit vouchers)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Urban growth and sophistication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Changan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, Tang capital: 2 million, largest city in world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Hangzhou, S. Song capital</a:t>
            </a:r>
            <a:endParaRPr lang="en-US" sz="25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" y="4572000"/>
            <a:ext cx="7620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748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98364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Silk Roads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4018359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Tribal </a:t>
            </a:r>
            <a:r>
              <a:rPr lang="en-US" sz="24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societies previously living in isolation along the Silk 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Road </a:t>
            </a:r>
            <a:r>
              <a:rPr lang="en-US" sz="24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were drawn to the riches 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of the </a:t>
            </a:r>
            <a:r>
              <a:rPr lang="en-US" sz="24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Silk 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Road. </a:t>
            </a:r>
            <a:r>
              <a:rPr lang="en-US" sz="24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Many barbarian tribes became skilled 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at raiding traders.</a:t>
            </a:r>
            <a:endParaRPr lang="en-US" sz="24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Chinese rulers protect trade and travelers on Silk Roads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Cities developed all along the Silk Roads as trading posts and as rest stops for travelers.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4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From Persia: dates; saffron; pistachio; rugs; tapestries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From Africa: frankincense; aloe; gold; salt; timber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From India: sandalwood; jasmine; cloth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From China: silk; porcelain; paper; tea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Transmission of art and religion (Buddhism; Christianity; Islam)</a:t>
            </a:r>
            <a:endParaRPr lang="en-US" sz="24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50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58597" y="228600"/>
            <a:ext cx="8458200" cy="1198364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Silk Roads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4" y="1219200"/>
            <a:ext cx="80962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54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-176AFrU0QiI/T0KDrLPh8sI/AAAAAAAAAHk/0TyNSMUkUNs/s1600/ZhengHe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219141"/>
            <a:ext cx="571500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080036"/>
            <a:ext cx="8610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747" indent="-257784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Chinese Junks – refined in late Tang and Song period -  are best ships in the world</a:t>
            </a:r>
          </a:p>
          <a:p>
            <a:pPr marL="32747" indent="-257784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Established market </a:t>
            </a:r>
            <a:r>
              <a:rPr lang="en-US" sz="24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networks along Indian ocean 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coast</a:t>
            </a:r>
          </a:p>
          <a:p>
            <a:pPr marL="32747" indent="-257784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Rival Arab control of Indian Ocean</a:t>
            </a:r>
          </a:p>
          <a:p>
            <a:pPr marL="32747" indent="-257784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Compasses used to increase accuracy in navigation</a:t>
            </a:r>
            <a:endParaRPr lang="en-US" sz="24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51436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Indian Ocean Trade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1553" y="4408531"/>
            <a:ext cx="1828799" cy="123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Didot"/>
              </a:rPr>
              <a:t>A typical junk compared </a:t>
            </a: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latin typeface="Didot"/>
              </a:rPr>
              <a:t>to Columbus' Santa Maria</a:t>
            </a:r>
          </a:p>
        </p:txBody>
      </p:sp>
    </p:spTree>
    <p:extLst>
      <p:ext uri="{BB962C8B-B14F-4D97-AF65-F5344CB8AC3E}">
        <p14:creationId xmlns:p14="http://schemas.microsoft.com/office/powerpoint/2010/main" val="2554624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401836"/>
            <a:ext cx="8153400" cy="166092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Expanding Agrarian Production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018359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8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Economy stimulated by advances in </a:t>
            </a:r>
            <a:r>
              <a:rPr lang="en-US" sz="28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farming</a:t>
            </a:r>
            <a:endParaRPr lang="en-US" sz="28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 and Song rulers try to promote agricultural production and peasants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New areas cultivated as China expands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Canals help transport produce quickly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Developments: new seeds, improved water control, wheelbarrow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Tang and Song break up aristocratic estates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Divided among peasants more equally</a:t>
            </a:r>
          </a:p>
        </p:txBody>
      </p:sp>
    </p:spTree>
    <p:extLst>
      <p:ext uri="{BB962C8B-B14F-4D97-AF65-F5344CB8AC3E}">
        <p14:creationId xmlns:p14="http://schemas.microsoft.com/office/powerpoint/2010/main" val="329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90234" cy="1295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Family in the Tang-Song Era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4983" y="1120254"/>
            <a:ext cx="7590234" cy="29718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Extended family households preferred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Male-dominated and respect for elders supported by Neo-Confucians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Elite women have broader opportunities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Examples: Empress Wu and Yang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Guifei</a:t>
            </a:r>
            <a:endParaRPr lang="en-US" sz="25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Divorce widely available if both husband and wife consent</a:t>
            </a:r>
          </a:p>
        </p:txBody>
      </p:sp>
      <p:pic>
        <p:nvPicPr>
          <p:cNvPr id="2050" name="Picture 2" descr="http://library.thinkquest.org/C005742/tang%20-%20zhou%20fang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343400" cy="23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776884" y="401836"/>
            <a:ext cx="7590234" cy="166092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Neo-Confucian Support </a:t>
            </a:r>
            <a:b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of Male Dominance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5228048" cy="48768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Neo-Confucians reduce role of women in late Song period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Physical confinement</a:t>
            </a:r>
            <a:r>
              <a:rPr lang="en-US" sz="25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: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stress women’s role as homemakers and mothers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Virtues: virginity for girls, fidelity for wives, chastity for widows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Men allowed great freedom, favored in inheritance and divorce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Education: Girls not educated, boys are emphasis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48" y="2057400"/>
            <a:ext cx="33227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5991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5501283" y="304800"/>
            <a:ext cx="3399234" cy="1274564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Foot-binding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5334000" cy="60960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Illustrates degree to which women were subordinated, controlled, and physically confined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Feet of girls 2-5 years old are bound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Ideal length: 3 inches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Bone-breaking, muscle-deforming process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Extremely painful, severely limit mobility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Considered highly attractive and erotic by men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Originates in Five Kingdoms period, possibly among court dancers, but then spreads in Song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Dies out in early 20</a:t>
            </a:r>
            <a:r>
              <a:rPr lang="en-US" sz="2400" baseline="300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th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century; changing social norms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4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3074" name="Picture 2" descr="http://upload.wikimedia.org/wikipedia/commons/thumb/1/14/Bound_feet_(X-ray).jpg/220px-Bound_feet_(X-ray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752600"/>
            <a:ext cx="2095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atorama.com/wp-content/uploads/2010/07/boundfee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18127"/>
            <a:ext cx="2819400" cy="204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6264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32" y="685800"/>
            <a:ext cx="4762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anomalies-unlimited.com/OddPics/Images/Boun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57" y="4191000"/>
            <a:ext cx="46386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63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700116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Cultural Achievements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7006" y="2057400"/>
            <a:ext cx="5791200" cy="36576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Paper techniques refined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Gunpowder and fireworks (9</a:t>
            </a:r>
            <a:r>
              <a:rPr lang="en-US" sz="2600" baseline="300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th</a:t>
            </a: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c.)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Abacus developed for counting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1041: Bi Sheng develops printing with moveable type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Scholars are now cultural producers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In past, Buddhists were artists</a:t>
            </a:r>
            <a:endParaRPr lang="en-US" sz="26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Secular scenes </a:t>
            </a: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now more common (again, result of Neo-Confucians)</a:t>
            </a:r>
            <a:endParaRPr lang="en-US" sz="2600" dirty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6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Nature: common </a:t>
            </a:r>
            <a:r>
              <a:rPr lang="en-US" sz="2600" dirty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theme in poetry, art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endParaRPr lang="en-US" sz="2600" dirty="0" smtClean="0">
              <a:solidFill>
                <a:srgbClr val="4F4937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294930" cy="574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0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667000" cy="1134035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Sui Dynasty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589-618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799" y="1524000"/>
            <a:ext cx="5943599" cy="48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>
            <a:lvl1pPr marL="26785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499993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767846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35701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03554" indent="-267853" algn="l" rtl="0" eaLnBrk="0" fontAlgn="base" hangingPunct="0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624979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946404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267828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589252" indent="-267853" algn="l" rtl="0" fontAlgn="base">
              <a:spcBef>
                <a:spcPts val="295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Light" charset="0"/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57784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Return to strong dynastic control in China</a:t>
            </a:r>
          </a:p>
          <a:p>
            <a:pPr marL="257784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Wendi, Northern Zhou Emperor</a:t>
            </a:r>
          </a:p>
          <a:p>
            <a:pPr marL="489924" lvl="1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Northern Zhou defeated rivals and had united much of northern China</a:t>
            </a:r>
          </a:p>
          <a:p>
            <a:pPr marL="489924" lvl="1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Secures support of neighboring nomads, controls northern China</a:t>
            </a:r>
          </a:p>
          <a:p>
            <a:pPr marL="489924" lvl="1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589, defeats remaining Chen kingdom and establishes Sui Dynasty over China</a:t>
            </a:r>
          </a:p>
          <a:p>
            <a:pPr marL="489924" lvl="1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Favored: lowering taxes, establishing granaries</a:t>
            </a:r>
          </a:p>
          <a:p>
            <a:pPr marL="489924" lvl="1" indent="-257784" defTabSz="914400" eaLnBrk="1" hangingPunct="1">
              <a:spcBef>
                <a:spcPct val="0"/>
              </a:spcBef>
              <a:buSzPct val="77000"/>
              <a:buFont typeface="Helvetica Light" charset="0"/>
              <a:buBlip>
                <a:blip r:embed="rId3"/>
              </a:buBlip>
            </a:pPr>
            <a:r>
              <a:rPr lang="en-US" sz="2400" kern="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Buddhist; expands Buddhism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885950"/>
            <a:ext cx="26517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18" y="685800"/>
            <a:ext cx="726587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90234" cy="1122164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Sui </a:t>
            </a:r>
            <a:r>
              <a:rPr lang="en-US" sz="40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Collapse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5791200" cy="51816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Yangdi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, </a:t>
            </a: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Son of Wendi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Continues conquests, drives back nomads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Creates milder legal code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Supports reorganized Confucian education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Scholar-gentry reestablished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Restore examination system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Expensive building projects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Loyang (new capital), Grand Canal, palaces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611-614: Attack Korea, failure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4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618: Assassinated by own ministers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62926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8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3721968" y="194195"/>
            <a:ext cx="4678132" cy="1482205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Grand Canal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552571"/>
            <a:ext cx="4861918" cy="4238629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Canal system (Sui and Tang)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Built to accommodate population shift and transportation of goods and revenue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Millet in North, and rice in south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err="1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Yangdi’s</a:t>
            </a: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 Grand Canal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Links North to South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1,100 miles long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1 million forced laborers</a:t>
            </a:r>
          </a:p>
        </p:txBody>
      </p:sp>
      <p:pic>
        <p:nvPicPr>
          <p:cNvPr id="1026" name="Picture 2" descr="http://upload.wikimedia.org/wikipedia/commons/thumb/8/89/Kaiserkanal01.jpg/280px-Kaiserkanal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3" y="4800600"/>
            <a:ext cx="2667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b/Modern_Course_of_Grand_Canal_of_China.png/400px-Modern_Course_of_Grand_Canal_of_Chi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3" y="457200"/>
            <a:ext cx="284618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95400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 Dynasty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618-907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7033" y="1548310"/>
            <a:ext cx="6019800" cy="4724400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Li Yuan, Duke of Tang (one of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Yangdi’s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officials) becomes Emperor </a:t>
            </a:r>
            <a:r>
              <a:rPr lang="en-US" sz="2500" dirty="0" err="1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Gauzo</a:t>
            </a: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 of Tang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Uses his armies to unite China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Use of Turkish nomads in army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Expands empire into Tibet, Vietnam, Manchuria, Korea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Great Wall repaired and strengthened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5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Yangtze River basis and much of the south were fully integrated with north China for first time since Han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91882" cy="4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2590800" cy="1295400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 Dynasty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at </a:t>
            </a:r>
            <a:b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</a:br>
            <a:r>
              <a:rPr lang="en-US" sz="3500" b="1" dirty="0" smtClean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greatest extent</a:t>
            </a:r>
            <a:endParaRPr lang="en-US" sz="35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pic>
        <p:nvPicPr>
          <p:cNvPr id="1028" name="Picture 4" descr="http://upload.wikimedia.org/wikipedia/commons/1/1c/Tang_Dynasty_circa_700_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607499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776884" y="401836"/>
            <a:ext cx="7590234" cy="1045964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704D39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Rebuilding the Bureaucracy</a:t>
            </a:r>
            <a:endParaRPr lang="en-US" sz="4000" b="1" dirty="0">
              <a:solidFill>
                <a:srgbClr val="704D39"/>
              </a:solidFill>
              <a:latin typeface="Didot" charset="0"/>
              <a:ea typeface="ヒラギノ明朝 ProN W3" charset="0"/>
              <a:cs typeface="ヒラギノ明朝 ProN W3" charset="0"/>
              <a:sym typeface="Didot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018359"/>
          </a:xfrm>
        </p:spPr>
        <p:txBody>
          <a:bodyPr/>
          <a:lstStyle/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Tang monarchs need to rebuild and expand imperial bureaucracy since it had fallen apart after collapse of Han</a:t>
            </a: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Goal #1: Revive scholar-gentry (bureaucrats)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Create large bureaucracy of loyal, well-educated officials to govern vast empire</a:t>
            </a:r>
          </a:p>
          <a:p>
            <a:pPr marL="757777" lvl="2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Levels from: Imperial palace to small district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ヒラギノ明朝 ProN W3" charset="0"/>
                <a:cs typeface="ヒラギノ明朝 ProN W3" charset="0"/>
                <a:sym typeface="Didot" charset="0"/>
              </a:rPr>
              <a:t>Scholar-gentry offsets power of aristocracy, which declines</a:t>
            </a:r>
            <a:endParaRPr lang="en-US" sz="2400" dirty="0" smtClean="0">
              <a:solidFill>
                <a:srgbClr val="4F4937"/>
              </a:solidFill>
              <a:latin typeface="Didot" charset="0"/>
              <a:ea typeface="Didot" charset="0"/>
              <a:cs typeface="Didot" charset="0"/>
              <a:sym typeface="Didot" charset="0"/>
            </a:endParaRPr>
          </a:p>
          <a:p>
            <a:pPr marL="257784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Goal #2: Rework Confucian ideology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Educate bureaucrats in Confucian classics</a:t>
            </a:r>
          </a:p>
          <a:p>
            <a:pPr marL="489924" lvl="1" indent="-257784" eaLnBrk="1" hangingPunct="1">
              <a:spcBef>
                <a:spcPct val="0"/>
              </a:spcBef>
              <a:buSzPct val="77000"/>
              <a:buBlip>
                <a:blip r:embed="rId3"/>
              </a:buBlip>
            </a:pPr>
            <a:r>
              <a:rPr lang="en-US" sz="2400" dirty="0" smtClean="0">
                <a:solidFill>
                  <a:srgbClr val="4F4937"/>
                </a:solidFill>
                <a:latin typeface="Didot" charset="0"/>
                <a:ea typeface="Didot" charset="0"/>
                <a:cs typeface="Didot" charset="0"/>
                <a:sym typeface="Didot" charset="0"/>
              </a:rPr>
              <a:t>Emphasize importance of Confucian philosophy for an effective government</a:t>
            </a:r>
          </a:p>
        </p:txBody>
      </p:sp>
    </p:spTree>
    <p:extLst>
      <p:ext uri="{BB962C8B-B14F-4D97-AF65-F5344CB8AC3E}">
        <p14:creationId xmlns:p14="http://schemas.microsoft.com/office/powerpoint/2010/main" val="35547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95BC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5DE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Light"/>
        <a:ea typeface="ヒラギノ角ゴ ProN W3"/>
        <a:cs typeface="ヒラギノ角ゴ ProN W3"/>
      </a:majorFont>
      <a:minorFont>
        <a:latin typeface="Helvetica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BC4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Light" charset="0"/>
            <a:ea typeface="ヒラギノ角ゴ ProN W3" charset="0"/>
            <a:cs typeface="ヒラギノ角ゴ ProN W3" charset="0"/>
            <a:sym typeface="Helvetica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1470</Words>
  <Application>Microsoft Office PowerPoint</Application>
  <PresentationFormat>On-screen Show (4:3)</PresentationFormat>
  <Paragraphs>204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Title, Bullets &amp; Photo</vt:lpstr>
      <vt:lpstr>Title &amp; Bullets</vt:lpstr>
      <vt:lpstr>Blank</vt:lpstr>
      <vt:lpstr>Chapter 12 Reunification and Renaissance in Chinese Civilization:  The Tang and Song Dynasties</vt:lpstr>
      <vt:lpstr>Connecting to Before</vt:lpstr>
      <vt:lpstr>Sui Dynasty 589-618</vt:lpstr>
      <vt:lpstr>PowerPoint Presentation</vt:lpstr>
      <vt:lpstr>Sui Collapse</vt:lpstr>
      <vt:lpstr>Grand Canal</vt:lpstr>
      <vt:lpstr>Tang Dynasty 618-907</vt:lpstr>
      <vt:lpstr>Tang Dynasty at  greatest extent</vt:lpstr>
      <vt:lpstr>Rebuilding the Bureaucracy</vt:lpstr>
      <vt:lpstr>The Growing Importance of the Examination System</vt:lpstr>
      <vt:lpstr>State and Religion in the Tang</vt:lpstr>
      <vt:lpstr>The Anti-Buddhist Backlash</vt:lpstr>
      <vt:lpstr>Tang Decline</vt:lpstr>
      <vt:lpstr>Five Dynasties  and Ten Kingdoms Period 907-960</vt:lpstr>
      <vt:lpstr>Song Dynasty 960-1279</vt:lpstr>
      <vt:lpstr>Neo-Confucians</vt:lpstr>
      <vt:lpstr>Attempts at Reform</vt:lpstr>
      <vt:lpstr>Southern Song Dynasty 1127-1279</vt:lpstr>
      <vt:lpstr>PowerPoint Presentation</vt:lpstr>
      <vt:lpstr>A New Phase of Commercial Expansion</vt:lpstr>
      <vt:lpstr>Silk Roads</vt:lpstr>
      <vt:lpstr>Silk Roads</vt:lpstr>
      <vt:lpstr>Indian Ocean Trade</vt:lpstr>
      <vt:lpstr>Expanding Agrarian Production</vt:lpstr>
      <vt:lpstr>Family in the Tang-Song Era</vt:lpstr>
      <vt:lpstr>Neo-Confucian Support  of Male Dominance</vt:lpstr>
      <vt:lpstr>Foot-binding</vt:lpstr>
      <vt:lpstr>PowerPoint Presentation</vt:lpstr>
      <vt:lpstr>Cultural Achievements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 and Song China</dc:title>
  <dc:creator>Whitney</dc:creator>
  <cp:lastModifiedBy>admin</cp:lastModifiedBy>
  <cp:revision>313</cp:revision>
  <dcterms:created xsi:type="dcterms:W3CDTF">2012-11-02T00:47:51Z</dcterms:created>
  <dcterms:modified xsi:type="dcterms:W3CDTF">2013-10-18T17:14:05Z</dcterms:modified>
</cp:coreProperties>
</file>