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17"/>
  </p:handoutMasterIdLst>
  <p:sldIdLst>
    <p:sldId id="256" r:id="rId2"/>
    <p:sldId id="257" r:id="rId3"/>
    <p:sldId id="259" r:id="rId4"/>
    <p:sldId id="273" r:id="rId5"/>
    <p:sldId id="274" r:id="rId6"/>
    <p:sldId id="260" r:id="rId7"/>
    <p:sldId id="261" r:id="rId8"/>
    <p:sldId id="275" r:id="rId9"/>
    <p:sldId id="262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0E238-9301-4565-BD26-C2289FF7C2F3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4F4FA-6938-4329-9D12-A9A3682B6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7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7621C9-11BB-4E97-ABB6-33B8DF973241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1C9-11BB-4E97-ABB6-33B8DF973241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1C9-11BB-4E97-ABB6-33B8DF973241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1C9-11BB-4E97-ABB6-33B8DF973241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7621C9-11BB-4E97-ABB6-33B8DF973241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1C9-11BB-4E97-ABB6-33B8DF973241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1C9-11BB-4E97-ABB6-33B8DF973241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1C9-11BB-4E97-ABB6-33B8DF973241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1C9-11BB-4E97-ABB6-33B8DF973241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1C9-11BB-4E97-ABB6-33B8DF973241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1C9-11BB-4E97-ABB6-33B8DF973241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F7621C9-11BB-4E97-ABB6-33B8DF973241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D73D9BE-EDF3-4E16-A7D4-1EF2C6CF26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AP World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6324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11: </a:t>
            </a:r>
            <a:br>
              <a:rPr lang="en-US" dirty="0" smtClean="0"/>
            </a:br>
            <a:r>
              <a:rPr lang="en-US" dirty="0" smtClean="0"/>
              <a:t>The Americas on the eve of invasion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429000"/>
            <a:ext cx="57255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1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6511" y="318465"/>
            <a:ext cx="4285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Gender and Technology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357" y="1219200"/>
            <a:ext cx="529610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Women’s primary domain: household, cooking, weaving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Overcoming </a:t>
            </a:r>
            <a:r>
              <a:rPr lang="en-US" sz="2500" dirty="0"/>
              <a:t>technological constraints </a:t>
            </a:r>
            <a:endParaRPr lang="en-US" sz="25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Grind corn by hand on stone boards; time-consuming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No wheels or suitable animals for power like Europe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Can own/inherit property and will it to heirs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Arranged marriages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/>
              <a:t>Elite use polygamy, commoners are </a:t>
            </a:r>
            <a:r>
              <a:rPr lang="en-US" sz="2500" dirty="0" smtClean="0"/>
              <a:t>monogamous</a:t>
            </a:r>
            <a:endParaRPr lang="en-US" sz="2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482" y="1914357"/>
            <a:ext cx="32620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4336" y="208002"/>
            <a:ext cx="17508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/>
              <a:t>The Incas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273" y="762000"/>
            <a:ext cx="53409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/>
              <a:t>Chimor</a:t>
            </a:r>
            <a:r>
              <a:rPr lang="en-US" sz="2400" dirty="0"/>
              <a:t> </a:t>
            </a:r>
            <a:r>
              <a:rPr lang="en-US" sz="2400" dirty="0" smtClean="0"/>
              <a:t>Kingdom (900-1465)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Control </a:t>
            </a:r>
            <a:r>
              <a:rPr lang="en-US" sz="2400" dirty="0"/>
              <a:t>of north coast of </a:t>
            </a:r>
            <a:r>
              <a:rPr lang="en-US" sz="2400" dirty="0" smtClean="0"/>
              <a:t>Peru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Incas conquer </a:t>
            </a:r>
            <a:r>
              <a:rPr lang="en-US" sz="2400" dirty="0" err="1" smtClean="0"/>
              <a:t>Chimors</a:t>
            </a:r>
            <a:r>
              <a:rPr lang="en-US" sz="2400" dirty="0" smtClean="0"/>
              <a:t> by taking over irrigation system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Inca Empire (</a:t>
            </a:r>
            <a:r>
              <a:rPr lang="en-US" sz="2400" dirty="0" err="1" smtClean="0"/>
              <a:t>Twantinsuyu</a:t>
            </a:r>
            <a:r>
              <a:rPr lang="en-US" sz="24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Quechua-speaking </a:t>
            </a:r>
            <a:r>
              <a:rPr lang="en-US" sz="2400" dirty="0"/>
              <a:t>clans (</a:t>
            </a:r>
            <a:r>
              <a:rPr lang="en-US" sz="2400" i="1" dirty="0" err="1"/>
              <a:t>ayllus</a:t>
            </a:r>
            <a:r>
              <a:rPr lang="en-US" sz="2400" i="1" dirty="0" smtClean="0"/>
              <a:t>) </a:t>
            </a:r>
            <a:r>
              <a:rPr lang="en-US" sz="2400" dirty="0" smtClean="0"/>
              <a:t>in southern Andes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By 1350, they live in and around </a:t>
            </a:r>
            <a:r>
              <a:rPr lang="en-US" sz="2400" dirty="0" smtClean="0"/>
              <a:t>Cuzco (capital)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Control regions by 1438, under </a:t>
            </a:r>
            <a:r>
              <a:rPr lang="en-US" sz="2400" dirty="0" err="1"/>
              <a:t>Pachacuti</a:t>
            </a:r>
            <a:r>
              <a:rPr lang="en-US" sz="2400" dirty="0"/>
              <a:t> (ruler, or </a:t>
            </a:r>
            <a:r>
              <a:rPr lang="en-US" sz="2400" i="1" dirty="0" err="1"/>
              <a:t>inca</a:t>
            </a:r>
            <a:r>
              <a:rPr lang="en-US" sz="24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Centered around Lake Titicaca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Aggressive expansion for 60 years by </a:t>
            </a:r>
            <a:r>
              <a:rPr lang="en-US" sz="2400" dirty="0" err="1" smtClean="0"/>
              <a:t>Pachacuti</a:t>
            </a:r>
            <a:r>
              <a:rPr lang="en-US" sz="2400" dirty="0" smtClean="0"/>
              <a:t>, his son, and grandson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4" name="Picture 2" descr="http://qed.princeton.edu/images/3/34/Inca-expan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399"/>
            <a:ext cx="3566230" cy="659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6164119"/>
            <a:ext cx="282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Inca Expansion</a:t>
            </a:r>
          </a:p>
        </p:txBody>
      </p:sp>
    </p:spTree>
    <p:extLst>
      <p:ext uri="{BB962C8B-B14F-4D97-AF65-F5344CB8AC3E}">
        <p14:creationId xmlns:p14="http://schemas.microsoft.com/office/powerpoint/2010/main" val="12653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166" y="246748"/>
            <a:ext cx="5921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/>
              <a:t>Techniques of Inca Imperial Rule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36" y="827040"/>
            <a:ext cx="58341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Highly centralized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Inca ruler; governors </a:t>
            </a:r>
            <a:r>
              <a:rPr lang="en-US" sz="2200" dirty="0"/>
              <a:t>of four </a:t>
            </a:r>
            <a:r>
              <a:rPr lang="en-US" sz="2200" dirty="0" smtClean="0"/>
              <a:t>provinces; bureaucracy</a:t>
            </a:r>
            <a:endParaRPr lang="en-US" sz="2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Local rulers maintain </a:t>
            </a:r>
            <a:r>
              <a:rPr lang="en-US" sz="2200" dirty="0"/>
              <a:t>their positions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Integrated various ethnic groups into an </a:t>
            </a:r>
            <a:r>
              <a:rPr lang="en-US" sz="2200" dirty="0" smtClean="0"/>
              <a:t>tribute empire (supply labor on government land)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Quechua </a:t>
            </a:r>
            <a:r>
              <a:rPr lang="en-US" sz="2200" dirty="0"/>
              <a:t>is </a:t>
            </a:r>
            <a:r>
              <a:rPr lang="en-US" sz="2200" dirty="0" smtClean="0"/>
              <a:t>spread </a:t>
            </a:r>
            <a:r>
              <a:rPr lang="en-US" sz="2200" dirty="0"/>
              <a:t>as language to unite empire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Military: System of roads, way stations (</a:t>
            </a:r>
            <a:r>
              <a:rPr lang="en-US" sz="2200" i="1" dirty="0" err="1"/>
              <a:t>tambos</a:t>
            </a:r>
            <a:r>
              <a:rPr lang="en-US" sz="2200" dirty="0"/>
              <a:t>), storehouses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Extensive </a:t>
            </a:r>
            <a:r>
              <a:rPr lang="en-US" sz="2200" dirty="0"/>
              <a:t>irrigated </a:t>
            </a:r>
            <a:r>
              <a:rPr lang="en-US" sz="2200" dirty="0" smtClean="0"/>
              <a:t>agriculture; large building and </a:t>
            </a:r>
            <a:r>
              <a:rPr lang="en-US" sz="2200" dirty="0"/>
              <a:t>irrigation projects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“</a:t>
            </a:r>
            <a:r>
              <a:rPr lang="en-US" sz="2200" dirty="0"/>
              <a:t>Split inheritance</a:t>
            </a:r>
            <a:r>
              <a:rPr lang="en-US" sz="2200" dirty="0" smtClean="0"/>
              <a:t>” necessitates conquest</a:t>
            </a:r>
            <a:endParaRPr lang="en-US" sz="2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/>
              <a:t>Power </a:t>
            </a:r>
            <a:r>
              <a:rPr lang="en-US" sz="2200" dirty="0" smtClean="0"/>
              <a:t>goes to eldest male; wealth and </a:t>
            </a:r>
            <a:r>
              <a:rPr lang="en-US" sz="2200" dirty="0"/>
              <a:t>land </a:t>
            </a:r>
            <a:r>
              <a:rPr lang="en-US" sz="2200" dirty="0" smtClean="0"/>
              <a:t>to other sons</a:t>
            </a:r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199"/>
            <a:ext cx="3276600" cy="399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08" y="1228257"/>
            <a:ext cx="3252491" cy="44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61233" y="152400"/>
            <a:ext cx="2295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Inca Culture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294" y="738747"/>
            <a:ext cx="58050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Viracocha</a:t>
            </a:r>
            <a:r>
              <a:rPr lang="en-US" sz="2400" dirty="0" smtClean="0"/>
              <a:t> (creator/sun god) is highest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Temple of the Sun at Cuzco, center of state religion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Local gods survive</a:t>
            </a:r>
            <a:endParaRPr lang="en-US" sz="2400" i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Cult of ancestors, deceased rulers mummified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Animism (mountains, stones, rivers, caves); considered holy shrines (</a:t>
            </a:r>
            <a:r>
              <a:rPr lang="en-US" sz="2400" i="1" dirty="0" err="1" smtClean="0"/>
              <a:t>huacas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Cultural </a:t>
            </a:r>
            <a:r>
              <a:rPr lang="en-US" sz="2400" dirty="0"/>
              <a:t>Achievements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Metallurgy (copper, bronze)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No writing system but knotted </a:t>
            </a:r>
            <a:r>
              <a:rPr lang="en-US" sz="2400" dirty="0"/>
              <a:t>strings (</a:t>
            </a:r>
            <a:r>
              <a:rPr lang="en-US" sz="2400" i="1" dirty="0" err="1" smtClean="0"/>
              <a:t>quipu</a:t>
            </a:r>
            <a:r>
              <a:rPr lang="en-US" sz="2400" dirty="0" smtClean="0"/>
              <a:t>) for accounting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Monumental architecture (steep </a:t>
            </a:r>
            <a:r>
              <a:rPr lang="en-US" sz="2400" dirty="0" smtClean="0"/>
              <a:t>slopes)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Farming: potato; maize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8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6242"/>
            <a:ext cx="2924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Aztecs vs. Incas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1" y="921610"/>
            <a:ext cx="8763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Similarities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Built on earlier empires that preceded them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 smtClean="0"/>
              <a:t>Aztecs = </a:t>
            </a:r>
            <a:r>
              <a:rPr lang="en-US" sz="2300" dirty="0" err="1" smtClean="0"/>
              <a:t>Toltecs</a:t>
            </a:r>
            <a:endParaRPr lang="en-US" sz="23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 smtClean="0"/>
              <a:t>Inca = </a:t>
            </a:r>
            <a:r>
              <a:rPr lang="en-US" sz="2300" dirty="0" err="1" smtClean="0"/>
              <a:t>Chimor</a:t>
            </a:r>
            <a:endParaRPr lang="en-US" sz="23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Excellent organizers (imperial, military)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Intensive agriculture under state control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Clans transformed to hierarchy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Ethnic groups allowed to survive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 smtClean="0"/>
              <a:t>However, Inca incorporate them into empire, while Aztecs rule them harshly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Animistic religion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Differences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Aztecs have sophisticated trade, markets; Inca have no separate merchant class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Aztecs developed a system of writing, while the Inca did not</a:t>
            </a:r>
          </a:p>
        </p:txBody>
      </p:sp>
    </p:spTree>
    <p:extLst>
      <p:ext uri="{BB962C8B-B14F-4D97-AF65-F5344CB8AC3E}">
        <p14:creationId xmlns:p14="http://schemas.microsoft.com/office/powerpoint/2010/main" val="37782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954" y="152399"/>
            <a:ext cx="4457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Peoples of the Americas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312" y="762624"/>
            <a:ext cx="447802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Great variety; adapt to their region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Some use irrigation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No states formed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Long distance/regional trade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Caribbean islands: hierarchical societies, divided into chiefdoms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Strongly resembled Polynesian societies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North America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1500: 200 languages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Agriculturalists; nomads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Two great imperial systems by 1500, but Mesoamerica and the Andes weakened by European contact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Communities are technologically behind Europeans, Chinese, Arabs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11" y="609600"/>
            <a:ext cx="438340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78029" y="167696"/>
            <a:ext cx="466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Major Linguistic Groups in North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642" y="318574"/>
            <a:ext cx="583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/>
              <a:t>Toltecs</a:t>
            </a:r>
            <a:r>
              <a:rPr lang="en-US" sz="3200" u="sng" dirty="0" smtClean="0"/>
              <a:t>: Precursors to the Aztecs</a:t>
            </a:r>
            <a:endParaRPr lang="en-US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61620"/>
            <a:ext cx="5181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Pre-Columbian: before the voyages of Columbus and the conquests of the Spanish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Groups are developing in isolation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Toltec Empire in central Mexico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Capital at Tula, 968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Created a large empire whose influence extends beyond central Mexico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Long-distance trade to American SW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Belief in </a:t>
            </a:r>
            <a:r>
              <a:rPr lang="en-US" sz="2300" dirty="0" err="1" smtClean="0"/>
              <a:t>Quetzalcóatl</a:t>
            </a:r>
            <a:endParaRPr lang="en-US" sz="23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Heavily militaristic (sacrifice</a:t>
            </a:r>
            <a:r>
              <a:rPr lang="en-US" sz="2300" dirty="0"/>
              <a:t>, war</a:t>
            </a:r>
            <a:r>
              <a:rPr lang="en-US" sz="23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/>
              <a:t>1150: Collapse, probably caused by northern nomads</a:t>
            </a:r>
            <a:endParaRPr lang="en-US" sz="2300" dirty="0" smtClean="0"/>
          </a:p>
        </p:txBody>
      </p:sp>
      <p:pic>
        <p:nvPicPr>
          <p:cNvPr id="1026" name="Picture 2" descr="C:\Users\Whitney\Pictures\WORLD\toltec warri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4035972" cy="302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7157" y="5231795"/>
            <a:ext cx="236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Toltec Warrior Statues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1475" y="370582"/>
            <a:ext cx="4377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smtClean="0"/>
              <a:t>The Aztec Rise to Power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50875"/>
            <a:ext cx="85299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After </a:t>
            </a:r>
            <a:r>
              <a:rPr lang="en-US" sz="2400" dirty="0" err="1" smtClean="0"/>
              <a:t>Toltecs</a:t>
            </a:r>
            <a:r>
              <a:rPr lang="en-US" sz="2400" dirty="0" smtClean="0"/>
              <a:t>, political power and people move </a:t>
            </a:r>
            <a:r>
              <a:rPr lang="en-US" sz="2400" dirty="0"/>
              <a:t>to </a:t>
            </a:r>
            <a:r>
              <a:rPr lang="en-US" sz="2400" dirty="0" smtClean="0"/>
              <a:t>shores along lakes in Mexico valley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Lakes provide: fishing; farming; </a:t>
            </a:r>
            <a:r>
              <a:rPr lang="en-US" sz="2400" dirty="0"/>
              <a:t>transportation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Early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c: Aztecs </a:t>
            </a:r>
            <a:r>
              <a:rPr lang="en-US" sz="2400" dirty="0"/>
              <a:t>migrate to shores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Many </a:t>
            </a:r>
            <a:r>
              <a:rPr lang="en-US" sz="2400" dirty="0"/>
              <a:t>vie for control of lakes: winners are </a:t>
            </a:r>
            <a:r>
              <a:rPr lang="en-US" sz="2400" dirty="0" smtClean="0"/>
              <a:t>Aztecs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Speak </a:t>
            </a:r>
            <a:r>
              <a:rPr lang="en-US" sz="2400" dirty="0" err="1" smtClean="0"/>
              <a:t>Nahuatl</a:t>
            </a:r>
            <a:r>
              <a:rPr lang="en-US" sz="2400" dirty="0" smtClean="0"/>
              <a:t> (Toltec language); </a:t>
            </a:r>
            <a:r>
              <a:rPr lang="en-US" sz="2400" dirty="0"/>
              <a:t>lends legitimacy to rule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1325: Aztecs found Tenochtitlan, on island in center of Lake </a:t>
            </a:r>
            <a:r>
              <a:rPr lang="en-US" sz="2400" dirty="0" err="1" smtClean="0"/>
              <a:t>Texcoco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1434: Aztecs dominate central valley and begin to conquer other city-states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Central valley inhabited by mixture of people dominated by powerful tribes organized into city-states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Establish a tribute empire: prisoners used for human sacrifices</a:t>
            </a:r>
          </a:p>
        </p:txBody>
      </p:sp>
    </p:spTree>
    <p:extLst>
      <p:ext uri="{BB962C8B-B14F-4D97-AF65-F5344CB8AC3E}">
        <p14:creationId xmlns:p14="http://schemas.microsoft.com/office/powerpoint/2010/main" val="10739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e/e1/Lake_Texcoco_c_1519.png/400px-Lake_Texcoco_c_15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810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xicauprising.net/images/mexicaweapon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5" y="381000"/>
            <a:ext cx="4535651" cy="37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TEA635401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" y="152400"/>
            <a:ext cx="4476750" cy="6477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66" y="4343400"/>
            <a:ext cx="4520626" cy="156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2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errebeekeeper.files.wordpress.com/2010/06/tenochtitl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78712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2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2089" y="304800"/>
            <a:ext cx="2507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smtClean="0"/>
              <a:t>Aztec Society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30" y="1137821"/>
            <a:ext cx="493312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Transformation from loose clans to hierarchical society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Ruler (</a:t>
            </a:r>
            <a:r>
              <a:rPr lang="en-US" sz="2300" dirty="0" err="1" smtClean="0"/>
              <a:t>Moctezuma</a:t>
            </a:r>
            <a:r>
              <a:rPr lang="en-US" sz="2300" dirty="0" smtClean="0"/>
              <a:t> II)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 smtClean="0"/>
              <a:t>Head of state/religion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 smtClean="0"/>
              <a:t>Representative of gods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Nobles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Peasants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Slaves (war captives)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Clans (</a:t>
            </a:r>
            <a:r>
              <a:rPr lang="en-US" sz="2300" dirty="0" err="1" smtClean="0"/>
              <a:t>calpulli</a:t>
            </a:r>
            <a:r>
              <a:rPr lang="en-US" sz="2300" dirty="0" smtClean="0"/>
              <a:t>) dictate social status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/>
              <a:t>Social gaps widen (nobility vs. commoners)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Organized for war and motivated by religious zeal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Dedicated to service of gods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18" y="1066800"/>
            <a:ext cx="392703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7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724" y="228600"/>
            <a:ext cx="2767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smtClean="0"/>
              <a:t>Aztec Religion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044000"/>
            <a:ext cx="531959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Spiritual and natural world seamless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Hundreds of deities (3 Groups: fertility, agriculture, water/rain)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Pay tribute to gods through festivals, ceremonies, feasting, dancing, warfare, and sacrifice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Sacrifices increased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Huitzilopochtli (deity </a:t>
            </a:r>
            <a:r>
              <a:rPr lang="en-US" sz="2200" dirty="0"/>
              <a:t>of war, sun, and human </a:t>
            </a:r>
            <a:r>
              <a:rPr lang="en-US" sz="2200" dirty="0" smtClean="0"/>
              <a:t>sacrifice) needs </a:t>
            </a:r>
            <a:r>
              <a:rPr lang="en-US" sz="2200" dirty="0"/>
              <a:t>strength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200" dirty="0"/>
              <a:t>Patron of Tenochtitlan</a:t>
            </a:r>
            <a:endParaRPr lang="en-US" sz="22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Motivated by religious conviction? </a:t>
            </a:r>
            <a:r>
              <a:rPr lang="en-US" sz="2200" dirty="0"/>
              <a:t>O</a:t>
            </a:r>
            <a:r>
              <a:rPr lang="en-US" sz="2200" dirty="0" smtClean="0"/>
              <a:t>r terror and political control?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200" dirty="0" smtClean="0"/>
              <a:t>Includes ritual cannibalism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/>
              <a:t>War captives supply Aztecs with sacrificial </a:t>
            </a:r>
            <a:r>
              <a:rPr lang="en-US" sz="2200" dirty="0" smtClean="0"/>
              <a:t>victims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53" y="1524000"/>
            <a:ext cx="3523835" cy="409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4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Codex Magliabechiano (141 cropp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6" y="990600"/>
            <a:ext cx="455256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Kodeks tudela 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38" y="1091045"/>
            <a:ext cx="4293062" cy="45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1890" y="304800"/>
            <a:ext cx="2836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smtClean="0"/>
              <a:t>Aztec Economy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44993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Agrarian community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i="1" dirty="0" err="1" smtClean="0"/>
              <a:t>Chinampas</a:t>
            </a:r>
            <a:r>
              <a:rPr lang="en-US" sz="2200" i="1" dirty="0" smtClean="0"/>
              <a:t>:</a:t>
            </a:r>
            <a:r>
              <a:rPr lang="en-US" sz="2200" dirty="0" smtClean="0"/>
              <a:t> man-made floating islands that yielded large amount of crops, constructed to provide additional farming land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Farming organized by clans; maize and beans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No use of wheel or laboring animals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Vibrant daily markets </a:t>
            </a:r>
            <a:r>
              <a:rPr lang="en-US" sz="2200" dirty="0"/>
              <a:t>h</a:t>
            </a:r>
            <a:r>
              <a:rPr lang="en-US" sz="2200" dirty="0" smtClean="0"/>
              <a:t>ighly regulated by state</a:t>
            </a:r>
            <a:endParaRPr lang="en-US" sz="2200" dirty="0"/>
          </a:p>
        </p:txBody>
      </p:sp>
      <p:pic>
        <p:nvPicPr>
          <p:cNvPr id="2050" name="Picture 2" descr="http://my.fresnounified.org/personal/macarmo/history/World%20History%20Standards%20Through%20Images/Standard%207.7%20Meso%20American%20and%20Andean%20Civilizations/Las%20Chinamp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88" y="3095545"/>
            <a:ext cx="619070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3110</TotalTime>
  <Words>798</Words>
  <Application>Microsoft Office PowerPoint</Application>
  <PresentationFormat>On-screen Show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Grid</vt:lpstr>
      <vt:lpstr>Chapter 11:  The Americas on the eve of invasion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</dc:creator>
  <cp:lastModifiedBy>admin</cp:lastModifiedBy>
  <cp:revision>194</cp:revision>
  <cp:lastPrinted>2013-10-08T22:21:28Z</cp:lastPrinted>
  <dcterms:created xsi:type="dcterms:W3CDTF">2012-10-31T00:00:27Z</dcterms:created>
  <dcterms:modified xsi:type="dcterms:W3CDTF">2013-10-18T17:13:38Z</dcterms:modified>
</cp:coreProperties>
</file>