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93" r:id="rId5"/>
    <p:sldId id="263" r:id="rId6"/>
    <p:sldId id="297" r:id="rId7"/>
    <p:sldId id="299" r:id="rId8"/>
    <p:sldId id="265" r:id="rId9"/>
    <p:sldId id="292" r:id="rId10"/>
    <p:sldId id="266" r:id="rId11"/>
    <p:sldId id="298" r:id="rId12"/>
    <p:sldId id="283" r:id="rId13"/>
    <p:sldId id="262" r:id="rId14"/>
    <p:sldId id="268" r:id="rId15"/>
    <p:sldId id="281" r:id="rId16"/>
    <p:sldId id="269" r:id="rId17"/>
    <p:sldId id="264" r:id="rId18"/>
    <p:sldId id="270" r:id="rId19"/>
    <p:sldId id="272" r:id="rId20"/>
    <p:sldId id="285" r:id="rId21"/>
    <p:sldId id="279" r:id="rId22"/>
    <p:sldId id="274" r:id="rId23"/>
    <p:sldId id="286" r:id="rId24"/>
    <p:sldId id="275" r:id="rId25"/>
    <p:sldId id="276" r:id="rId26"/>
    <p:sldId id="295" r:id="rId27"/>
    <p:sldId id="287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5A799A7-066B-4FB4-A816-CF5DF65D20E0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8464FE-E88B-4DD3-8C47-9137303820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381000"/>
            <a:ext cx="6777318" cy="2738719"/>
          </a:xfrm>
        </p:spPr>
        <p:txBody>
          <a:bodyPr/>
          <a:lstStyle/>
          <a:p>
            <a:r>
              <a:rPr lang="en-US" dirty="0" smtClean="0"/>
              <a:t>Chapter 10:</a:t>
            </a:r>
            <a:br>
              <a:rPr lang="en-US" dirty="0" smtClean="0"/>
            </a:br>
            <a:r>
              <a:rPr lang="en-US" dirty="0" smtClean="0"/>
              <a:t>A New Civilization Emerges in Europe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334000" cy="273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5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31" y="152400"/>
            <a:ext cx="48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Limiting Government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98730"/>
            <a:ext cx="647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Growth </a:t>
            </a:r>
            <a:r>
              <a:rPr lang="en-US" sz="2200" dirty="0"/>
              <a:t>of monarchy cut into aristocratic </a:t>
            </a:r>
            <a:r>
              <a:rPr lang="en-US" sz="2200" dirty="0" smtClean="0"/>
              <a:t>power, so attempts are made to limit monarchical power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1215: Magna </a:t>
            </a:r>
            <a:r>
              <a:rPr lang="en-US" sz="2200" dirty="0" err="1" smtClean="0"/>
              <a:t>Carta</a:t>
            </a:r>
            <a:endParaRPr lang="en-US" sz="2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King John recognizes supremacy of written law; was forced by noblemen to adhere to 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Granted basic rights to noblemen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1265: first English Parliament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Serve as check on royal authority; collaboration between king and vassals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Three Estates (Church, Nobles, Commoners)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Rights according to estate in which you were born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However, monarchs continue to increase in power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Large conflicts</a:t>
            </a:r>
            <a:r>
              <a:rPr lang="en-US" sz="2200" dirty="0"/>
              <a:t> </a:t>
            </a:r>
            <a:r>
              <a:rPr lang="en-US" sz="2200" dirty="0" smtClean="0"/>
              <a:t>like Hundred Years War lead to early ideas of nationalism with kings are leaders that embody countries’ principles</a:t>
            </a:r>
            <a:endParaRPr lang="en-US" sz="2200" dirty="0" smtClean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55490"/>
            <a:ext cx="26046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Whitney\Pictures\WORLD\magna car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98" y="798731"/>
            <a:ext cx="2243001" cy="29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9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8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Vikings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218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Danish; Norwegian; Swedish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Raids from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Lightweight boats with wide hulls; stable and easily handled in rough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</a:t>
            </a:r>
            <a:r>
              <a:rPr lang="en-US" sz="2000" dirty="0"/>
              <a:t>.</a:t>
            </a:r>
            <a:r>
              <a:rPr lang="en-US" sz="2000" dirty="0" smtClean="0"/>
              <a:t>: Begin to cease raids, convert to Christianity, and become settled peoples in Europe.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Continue to explore northern Atlantic (Iceland; Greenland; North America)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First European steps in Americas, Hudson Bay </a:t>
            </a:r>
            <a:r>
              <a:rPr lang="en-US" sz="2000" dirty="0" smtClean="0"/>
              <a:t>area</a:t>
            </a:r>
            <a:endParaRPr lang="en-US" sz="2000" dirty="0"/>
          </a:p>
        </p:txBody>
      </p:sp>
      <p:pic>
        <p:nvPicPr>
          <p:cNvPr id="17414" name="Picture 6" descr="http://heindorffhus.motivsamler.dk/vikings/intro-Viking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98" y="3810000"/>
            <a:ext cx="5686217" cy="29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1567"/>
            <a:ext cx="2344824" cy="31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7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44" y="15240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Crusades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2273" y="781993"/>
            <a:ext cx="5668239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Crusades (8 total)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Called by Urban II, 1095; end </a:t>
            </a:r>
            <a:r>
              <a:rPr lang="en-US" sz="2300" dirty="0" smtClean="0"/>
              <a:t>Muslim (Seljuk Turk) </a:t>
            </a:r>
            <a:r>
              <a:rPr lang="en-US" sz="2300" dirty="0"/>
              <a:t>control of Holy 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Initial success but ultimately end with </a:t>
            </a:r>
            <a:r>
              <a:rPr lang="en-US" sz="2300" dirty="0" smtClean="0"/>
              <a:t>defeat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Pass through Byzantine Empire (architectural achievements)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New contact with Islam and open western Europe’s eyes to new possibilities, especially </a:t>
            </a:r>
            <a:r>
              <a:rPr lang="en-US" sz="2300" dirty="0" smtClean="0"/>
              <a:t>trade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Sugarcane, spices, porcelain, glassware, carpets from East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300" dirty="0" smtClean="0"/>
              <a:t>Unbalanced trade: West wants Eastern goods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Show aggressive spirit of Western Europe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2270"/>
            <a:ext cx="3478033" cy="47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3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80" y="300756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Catholic Church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200329"/>
            <a:ext cx="435136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Catholic Church </a:t>
            </a:r>
            <a:r>
              <a:rPr lang="en-US" sz="2300" dirty="0" smtClean="0"/>
              <a:t>becomes </a:t>
            </a:r>
            <a:r>
              <a:rPr lang="en-US" sz="2300" dirty="0"/>
              <a:t>most powerful </a:t>
            </a:r>
            <a:r>
              <a:rPr lang="en-US" sz="2300" dirty="0" smtClean="0"/>
              <a:t>and wealthy institution </a:t>
            </a:r>
            <a:r>
              <a:rPr lang="en-US" sz="2300" dirty="0"/>
              <a:t>in </a:t>
            </a:r>
            <a:r>
              <a:rPr lang="en-US" sz="2300" dirty="0" smtClean="0"/>
              <a:t>West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Opportunities for abuse and corruption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Church sometimes owned large landholdings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Clear hierarchy of Church power like Roman government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Popes regulated doctrine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300" dirty="0" smtClean="0"/>
              <a:t>Just like “Royal Cult” of Islam, early Germanic kings were interested in Christianity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8537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770" y="203537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Religious Reform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21080"/>
            <a:ext cx="57149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1073-1085: Gregorian Reform with Gregory VII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Separation of secular and religious spheres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Try to free church from interference from 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Prove Church is superior to state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Quarrels with HRE Henry IV over investiture (whose right is it to appoint bishops? King or Pope?)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Several </a:t>
            </a:r>
            <a:r>
              <a:rPr lang="en-US" sz="2200" dirty="0"/>
              <a:t>reform movements </a:t>
            </a:r>
            <a:r>
              <a:rPr lang="en-US" sz="2200" dirty="0" smtClean="0"/>
              <a:t>created to combat perceived corruption in Church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Mendicants, 13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/>
              <a:t>St. Francis (Franciscans)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/>
              <a:t>St. Dominic (Dominicans)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94430"/>
            <a:ext cx="2571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4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138" y="457200"/>
            <a:ext cx="2903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Monasticism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95554"/>
            <a:ext cx="525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Aide in discipline of intense spirituality of devout Christians through celibacy and extreme piety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Example of holy life to ordinary people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Monasteries were pilgrimage centers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Intellectual </a:t>
            </a:r>
            <a:r>
              <a:rPr lang="en-US" sz="2400" dirty="0"/>
              <a:t>life and literacy declines except among </a:t>
            </a:r>
            <a:r>
              <a:rPr lang="en-US" sz="2400" dirty="0" smtClean="0"/>
              <a:t>churchman in monasteries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Benedict </a:t>
            </a:r>
            <a:r>
              <a:rPr lang="en-US" sz="2400" dirty="0"/>
              <a:t>of </a:t>
            </a:r>
            <a:r>
              <a:rPr lang="en-US" sz="2400" dirty="0" err="1" smtClean="0"/>
              <a:t>Nursia</a:t>
            </a:r>
            <a:r>
              <a:rPr lang="en-US" sz="2400" dirty="0" smtClean="0"/>
              <a:t>,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Creates Benedictine rule for monks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Founder of Western monasticism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96" y="1672411"/>
            <a:ext cx="400440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4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714" y="751301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High Middle Ages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9737" y="1600200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11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- 15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centuries: emergence from the Dark 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Increased urbanization and declining </a:t>
            </a:r>
            <a:r>
              <a:rPr lang="en-US" sz="2500" dirty="0" err="1" smtClean="0"/>
              <a:t>manorialism</a:t>
            </a:r>
            <a:endParaRPr lang="en-US" sz="25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500" dirty="0" smtClean="0"/>
              <a:t>Increased </a:t>
            </a:r>
            <a:r>
              <a:rPr lang="en-US" sz="2500" dirty="0"/>
              <a:t>social </a:t>
            </a:r>
            <a:r>
              <a:rPr lang="en-US" sz="2500" dirty="0" smtClean="0"/>
              <a:t>mobility</a:t>
            </a:r>
            <a:endParaRPr lang="en-US" sz="2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/>
              <a:t>Increased trade with Asia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/>
              <a:t>Increased economic activity and banking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Increased universities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Declining feudal political structures and </a:t>
            </a:r>
            <a:r>
              <a:rPr lang="en-US" sz="2500" dirty="0"/>
              <a:t>e</a:t>
            </a:r>
            <a:r>
              <a:rPr lang="en-US" sz="2500" dirty="0" smtClean="0"/>
              <a:t>merging centralized monarchies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Strengthening of nation-states (Hundred Years’ War)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New warfare technology</a:t>
            </a:r>
          </a:p>
        </p:txBody>
      </p:sp>
    </p:spTree>
    <p:extLst>
      <p:ext uri="{BB962C8B-B14F-4D97-AF65-F5344CB8AC3E}">
        <p14:creationId xmlns:p14="http://schemas.microsoft.com/office/powerpoint/2010/main" val="108519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98" y="152400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Urbanization and Education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5749"/>
            <a:ext cx="495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Population increase, towns grow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Growing economy and markets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Literacy expands in urban centers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Decreasing Viking raids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Emphasis on education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From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c: Cathedral schools trained children to be future clergy members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From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c: Universities trained students in theology, medicine,  law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Help to create economic and cultural vitality in Europe after 1000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76" y="923925"/>
            <a:ext cx="36195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10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148" y="0"/>
            <a:ext cx="6968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Theology </a:t>
            </a:r>
          </a:p>
          <a:p>
            <a:pPr algn="ctr"/>
            <a:r>
              <a:rPr lang="en-US" sz="3600" b="1" dirty="0" smtClean="0"/>
              <a:t>(Assimilating Faith and Reason)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5486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Exploration of Greek philosophy and assimilation into Catholic religious tradition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Debate in universities: how to combine rational philosophy with Christian faith?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Bernard of </a:t>
            </a:r>
            <a:r>
              <a:rPr lang="en-US" sz="2000" dirty="0" err="1" smtClean="0"/>
              <a:t>Clairvaux</a:t>
            </a:r>
            <a:r>
              <a:rPr lang="en-US" sz="2000" dirty="0" smtClean="0"/>
              <a:t>, monk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Opposed to approach of integration of Greek philosophy into Catholic tradition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Supports mysticism</a:t>
            </a:r>
            <a:r>
              <a:rPr lang="en-US" sz="2000" dirty="0"/>
              <a:t> </a:t>
            </a:r>
            <a:r>
              <a:rPr lang="en-US" sz="2000" dirty="0" smtClean="0"/>
              <a:t>(receive truth through faith and union with God)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Thomas Aquinas, </a:t>
            </a:r>
            <a:r>
              <a:rPr lang="en-US" sz="2000" i="1" dirty="0" err="1" smtClean="0"/>
              <a:t>Summas</a:t>
            </a:r>
            <a:r>
              <a:rPr lang="en-US" sz="2000" i="1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faith is primary, but reason leads to understanding; therefore, one can reconcile Greek philosophy with Catholic theology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Scholasticism, 13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c., logic to resolve theological problems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5013"/>
            <a:ext cx="3162892" cy="47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9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379" y="0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Religion in Art and Literature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51989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Architecture, literature, and art reflect religious themes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Painting: wood panels, religious scenes, no perspective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Romanesque architecture: for pilgrimages, blocky, “Roman”-like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Gothic architecture: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c., verticality, light, intricacy, growing technical skills, expensive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Literature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Latin: law, education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Vernacular: secular literature (Chaucer’s </a:t>
            </a:r>
            <a:r>
              <a:rPr lang="en-US" sz="2400" i="1" dirty="0" smtClean="0"/>
              <a:t>Canterbury Tales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i="1" dirty="0" smtClean="0"/>
              <a:t>Beowulf)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Court poetry and chivalry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29936"/>
            <a:ext cx="37531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designcrave.frsucrave.netdna-cdn.com/wp-content/uploads/2010/07/National-Cathed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79" y="3482067"/>
            <a:ext cx="4003023" cy="32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2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126" y="499067"/>
            <a:ext cx="566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Overview of Middle Ages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6989" y="1219200"/>
            <a:ext cx="8686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Fall of Western Rome (5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c.) - decline of Europe’s feudal and religious institutions (15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Early Middle Ages (5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): period of decline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High Middle Ages (10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): period of slow emergence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Age of great faith (Christianity) with strong participation, and fervent spread of beliefs by missionaries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Increasing participation in trade with Asia and Africa.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High Middle Ages, contact with Byzantines and Arabs through Crusades teaches Western scholars advances in math, science, philosophy.</a:t>
            </a:r>
          </a:p>
        </p:txBody>
      </p:sp>
    </p:spTree>
    <p:extLst>
      <p:ext uri="{BB962C8B-B14F-4D97-AF65-F5344CB8AC3E}">
        <p14:creationId xmlns:p14="http://schemas.microsoft.com/office/powerpoint/2010/main" val="218602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FejUJXlM6VM/S98UQ-Io0wI/AAAAAAAAB60/aa9JJaW4wvw/s1600/mediev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9" y="76200"/>
            <a:ext cx="873218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85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18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Agricultural Innovations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Moldboard: curved iron plate, allowed deeper turning of heavy soil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Crop rotation: leave half of land uncultivated each year to restore soil, but limits productivity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Three-field system: Only 1/3 of land left unplanted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Agricultural improvements </a:t>
            </a:r>
            <a:r>
              <a:rPr lang="en-US" sz="2100" dirty="0" smtClean="0">
                <a:sym typeface="Wingdings" panose="05000000000000000000" pitchFamily="2" charset="2"/>
              </a:rPr>
              <a:t> i</a:t>
            </a:r>
            <a:r>
              <a:rPr lang="en-US" sz="2100" dirty="0" smtClean="0"/>
              <a:t>ncreased production </a:t>
            </a:r>
            <a:r>
              <a:rPr lang="en-US" sz="2100" dirty="0" smtClean="0">
                <a:sym typeface="Wingdings" panose="05000000000000000000" pitchFamily="2" charset="2"/>
              </a:rPr>
              <a:t> </a:t>
            </a:r>
            <a:r>
              <a:rPr lang="en-US" sz="2100" dirty="0" smtClean="0"/>
              <a:t>population growth </a:t>
            </a:r>
            <a:r>
              <a:rPr lang="en-US" sz="2100" dirty="0" smtClean="0">
                <a:sym typeface="Wingdings" panose="05000000000000000000" pitchFamily="2" charset="2"/>
              </a:rPr>
              <a:t> increased size of urban areas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/>
              <a:t>Peasants gain </a:t>
            </a:r>
            <a:r>
              <a:rPr lang="en-US" sz="2100" dirty="0" smtClean="0"/>
              <a:t>financial </a:t>
            </a:r>
            <a:r>
              <a:rPr lang="en-US" sz="2100" dirty="0"/>
              <a:t>freedom with agricultural advances, some become free farmers with no landlord and move to </a:t>
            </a:r>
            <a:r>
              <a:rPr lang="en-US" sz="2100" dirty="0" smtClean="0"/>
              <a:t>cities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623"/>
            <a:ext cx="4235928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648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Moldboard and Crop Rotation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" y="4832"/>
            <a:ext cx="898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Growth of Trade and Banking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51163"/>
            <a:ext cx="48767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Low </a:t>
            </a:r>
            <a:r>
              <a:rPr lang="en-US" sz="2200" dirty="0"/>
              <a:t>Countries: cloth; England: wool; France: </a:t>
            </a:r>
            <a:r>
              <a:rPr lang="en-US" sz="2200" dirty="0" smtClean="0"/>
              <a:t>wine</a:t>
            </a:r>
            <a:r>
              <a:rPr lang="en-US" sz="2200" dirty="0"/>
              <a:t>; Scandinavia: timber; fish; </a:t>
            </a:r>
            <a:r>
              <a:rPr lang="en-US" sz="2200" dirty="0" smtClean="0"/>
              <a:t>fur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Money replaces barter system, and banking</a:t>
            </a:r>
            <a:r>
              <a:rPr lang="en-US" sz="2200" dirty="0"/>
              <a:t> </a:t>
            </a:r>
            <a:r>
              <a:rPr lang="en-US" sz="2200" dirty="0" smtClean="0"/>
              <a:t>and insurance emerge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Hanseatic League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Confederation of merchant guilds and cities in Northern Europe working together for mutual economic benefit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Merchants asserted considerable power in trading cities as weak governments failed to regulate merchants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Merchants have low social status however; Christians raised concerns </a:t>
            </a:r>
            <a:r>
              <a:rPr lang="en-US" sz="2200" dirty="0"/>
              <a:t>about </a:t>
            </a:r>
            <a:r>
              <a:rPr lang="en-US" sz="2200" dirty="0" smtClean="0"/>
              <a:t>capitalism and greed</a:t>
            </a:r>
            <a:endParaRPr lang="en-US" sz="2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48" y="1953617"/>
            <a:ext cx="424032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8" y="651162"/>
            <a:ext cx="898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Guilds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4743" y="1748157"/>
            <a:ext cx="4195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Organizations that grouped </a:t>
            </a:r>
            <a:r>
              <a:rPr lang="en-US" sz="2400" dirty="0"/>
              <a:t>people in the same business or trade in a single </a:t>
            </a:r>
            <a:r>
              <a:rPr lang="en-US" sz="2400" dirty="0" smtClean="0"/>
              <a:t>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Stress financial security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Craft associations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Protect </a:t>
            </a:r>
            <a:r>
              <a:rPr lang="en-US" sz="2400" dirty="0" smtClean="0"/>
              <a:t>markets, set prices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Ensure </a:t>
            </a:r>
            <a:r>
              <a:rPr lang="en-US" sz="2400" dirty="0" smtClean="0"/>
              <a:t>standards, regulate apprenticeships, provide training and materials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43619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63" y="341852"/>
            <a:ext cx="837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Role of Women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089" y="988183"/>
            <a:ext cx="53238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Traditional roles: wife and childcare provider, patriarchal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Code of Chivalry: reinforced ideas that women were weak and subordinate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Nun: alternative to marriage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Two attitudes: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Veneration of Mary and female saints give women cultural and religious prestige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Emphasis on Eve as source of sin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No property rights but could trade and belong to some craft guilds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Growing literature discussing women’s roles as comforters to men, list docile virtues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73" y="1447800"/>
            <a:ext cx="3438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3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87" y="152400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Decline of the Medieval World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81" y="990600"/>
            <a:ext cx="666351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After 1300: overpopulation, severe famine; warfare, and 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1348: Bubonic Plague (Black Death)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Kills ½ - 2/3 European population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Started in China; travels along Silk Road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Knights lose military purpose; become decorative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Foot soldiers more important and practical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Growth of professional armies; shook authority of feudal lords who used to supply armies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New weaponry (cannons, gunpowder); traditional methods (fortified castles) irrelevant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/>
              <a:t>Example: Hundred Years War (1337-1453)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Aristocracy do not disappear; choose to live in rich ceremonial style that exhibits court life and chivalry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45" y="1752600"/>
            <a:ext cx="245241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020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hitney\Pictures\WORLD\Maps\spread of the black 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3" y="0"/>
            <a:ext cx="6966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2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0325" y="152400"/>
            <a:ext cx="399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Changing Culture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11" y="914400"/>
            <a:ext cx="4534515" cy="594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Church increasingly rigid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Series of controversies over papal authority distance Church from everyday devotion (rival </a:t>
            </a:r>
            <a:r>
              <a:rPr lang="en-US" sz="2400" dirty="0" smtClean="0"/>
              <a:t>claimants to papacy)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Reformers and mystics emerge (no longer need Church to have direct experience with God)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Proto-Renaissance: Intellectual </a:t>
            </a:r>
            <a:r>
              <a:rPr lang="en-US" sz="2400" dirty="0"/>
              <a:t>and artistic life </a:t>
            </a:r>
            <a:r>
              <a:rPr lang="en-US" sz="2400" dirty="0" smtClean="0"/>
              <a:t>develop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Art: realistic portrayals of space and nature, growing interest in the body</a:t>
            </a:r>
            <a:endParaRPr lang="en-US" sz="2400" dirty="0"/>
          </a:p>
        </p:txBody>
      </p:sp>
      <p:pic>
        <p:nvPicPr>
          <p:cNvPr id="16391" name="Picture 7" descr="http://www.friendsofart.net/static/images/art1/giotto-di-bondone-ognissanti-madonna-(madonna-in-maest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64" y="2819400"/>
            <a:ext cx="2286000" cy="35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employees.oneonta.edu/farberas/arth/Images/ARTH213images/Duccio/Duccio_Maesta_Virg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15" y="1752600"/>
            <a:ext cx="2532655" cy="34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56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66" y="152400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The Postclassical West and Its Heritage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1219200"/>
            <a:ext cx="78486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u="sng" dirty="0" smtClean="0"/>
              <a:t>Middle</a:t>
            </a:r>
            <a:r>
              <a:rPr lang="en-US" sz="2400" dirty="0" smtClean="0"/>
              <a:t> Ages” implies lull between glory of Rome and glitter of Renaissance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Formative period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Backwardness and vulnerability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Dynamic change (trade, intellectual activity, Gothic)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Marked change in relationship between West and regions around it (Crusades and trade)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Europe originally at mercy of invasions (Vikings, nomadic groups from central Asia)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Nervous about power of Islam (false religion, deep </a:t>
            </a:r>
            <a:r>
              <a:rPr lang="en-US" sz="2400" dirty="0" smtClean="0"/>
              <a:t>threat to Christians and Holy Land)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Yet, actively copy Islam </a:t>
            </a:r>
            <a:r>
              <a:rPr lang="en-US" sz="2400" dirty="0"/>
              <a:t>(law, science, art)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1908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092" y="475565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Manorialism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1" y="1295400"/>
            <a:ext cx="84300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System of economic organization between landlords and peasant laborers (serfs) who live on estates (manors)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Reciprocal </a:t>
            </a:r>
            <a:r>
              <a:rPr lang="en-US" sz="2400" dirty="0"/>
              <a:t>obligations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Serfs were obligated to give their lord a portion of their produce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ords protected serfs and provide everyday needs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Levels of production </a:t>
            </a:r>
            <a:r>
              <a:rPr lang="en-US" sz="2400" dirty="0"/>
              <a:t>=</a:t>
            </a:r>
            <a:r>
              <a:rPr lang="en-US" sz="2400" dirty="0" smtClean="0"/>
              <a:t> low; technology = limited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Local level; no involvement of military because of localized nature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Agricultural unit of production and consumption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Local </a:t>
            </a:r>
            <a:r>
              <a:rPr lang="en-US" sz="2400" dirty="0"/>
              <a:t>politics with regional aristocrats is most common form of </a:t>
            </a:r>
            <a:r>
              <a:rPr lang="en-US" sz="2400" dirty="0" smtClean="0"/>
              <a:t>organization until Vikings invade at large in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</a:t>
            </a:r>
            <a:r>
              <a:rPr lang="en-US" sz="2400" dirty="0" smtClean="0">
                <a:sym typeface="Wingdings" panose="05000000000000000000" pitchFamily="2" charset="2"/>
              </a:rPr>
              <a:t> Western Europeans turn to feudalism for greater protection but </a:t>
            </a:r>
            <a:r>
              <a:rPr lang="en-US" sz="2400" dirty="0" err="1" smtClean="0">
                <a:sym typeface="Wingdings" panose="05000000000000000000" pitchFamily="2" charset="2"/>
              </a:rPr>
              <a:t>manorialism</a:t>
            </a:r>
            <a:r>
              <a:rPr lang="en-US" sz="2400" dirty="0" smtClean="0">
                <a:sym typeface="Wingdings" panose="05000000000000000000" pitchFamily="2" charset="2"/>
              </a:rPr>
              <a:t> is not abandoned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2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hitney\Pictures\WORLD\ma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98731"/>
            <a:ext cx="8534400" cy="598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7680" y="15240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/>
              <a:t>Manorialism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76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389" y="152400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Charlemagne and the Carolingians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98731"/>
            <a:ext cx="5867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Frankish Carolingian dynasty grows in power (origins of modern France and Germany)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732: Charles Martel defeats Muslims in Battle of Tours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Charlemagne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800, establish empire in France and Germany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Pope’s coronation of Charlemagne as first Holy Roman Emperor sets precedent that Church approval is necessary for Western political power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843: Treaty of Verdun (empire fragments</a:t>
            </a:r>
            <a:r>
              <a:rPr lang="en-US" sz="2500" dirty="0"/>
              <a:t> </a:t>
            </a:r>
            <a:r>
              <a:rPr lang="en-US" sz="2500" dirty="0" smtClean="0"/>
              <a:t>into three kingdoms)</a:t>
            </a:r>
          </a:p>
        </p:txBody>
      </p:sp>
      <p:pic>
        <p:nvPicPr>
          <p:cNvPr id="4" name="Picture 4" descr="http://www.shafe.co.uk/crystal/images/lshafe/Charlemagne_B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18" y="814653"/>
            <a:ext cx="2242882" cy="30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nstructional1.calstatela.edu/bevans/Art101/Art101B-7-EarlyMedieval/WebPage-ImageF.000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03772"/>
            <a:ext cx="2290178" cy="28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3213" y="152400"/>
            <a:ext cx="4519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Holy Roman Empire</a:t>
            </a:r>
          </a:p>
          <a:p>
            <a:pPr algn="ctr"/>
            <a:r>
              <a:rPr lang="en-US" sz="3600" b="1" dirty="0" smtClean="0"/>
              <a:t>962-1806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352728"/>
            <a:ext cx="6096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Emerges from one kingdom (Germany, Italy) from Treaty of Verdun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Charlemagne is crowned HRE in 800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Position falls into disuse; empire falls into decline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Revived in 962: Otto I crowned HRE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Merge classical and Christian claims; proclaims itself a continuation of Ancient Rome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Provides a small amount of stability, but power of emperor was limited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Most of Germany still run by feudal lords and most of Italy in city-states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Dissolved in 1806 during Napoleonic Wars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3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43050"/>
            <a:ext cx="298040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51" y="3657600"/>
            <a:ext cx="2095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911" y="1543050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Holy Roman Empire in 1600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02105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8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229" y="152400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Feudal Monarchies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647" y="914400"/>
            <a:ext cx="87288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Military and political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Rulers provided protection and aid to lesser lords (vassals)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Vassals owed rulers military service; goods; payments; counsel; sometimes receive 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Growth of strong feudal monarchy in Europe took many centuries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Absorbs manors into larger kingdoms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Result: </a:t>
            </a:r>
            <a:r>
              <a:rPr lang="en-US" sz="2400" dirty="0"/>
              <a:t>regional monarchies with strong aristocracies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William the Conqueror, Duke of Normandy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Introduced </a:t>
            </a:r>
            <a:r>
              <a:rPr lang="en-US" sz="2400" dirty="0"/>
              <a:t>feudal monarchy to England following </a:t>
            </a:r>
            <a:r>
              <a:rPr lang="en-US" sz="2400" dirty="0" smtClean="0"/>
              <a:t>Norman invasion </a:t>
            </a:r>
            <a:r>
              <a:rPr lang="en-US" sz="2400" dirty="0"/>
              <a:t>in 1066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Declares that vassals must swear allegiance to him, not to lords</a:t>
            </a:r>
          </a:p>
        </p:txBody>
      </p:sp>
    </p:spTree>
    <p:extLst>
      <p:ext uri="{BB962C8B-B14F-4D97-AF65-F5344CB8AC3E}">
        <p14:creationId xmlns:p14="http://schemas.microsoft.com/office/powerpoint/2010/main" val="7853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itney\Pictures\WORLD\Feudal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12956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tney\Pictures\WORLD\european feud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4591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54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1711</TotalTime>
  <Words>1676</Words>
  <Application>Microsoft Office PowerPoint</Application>
  <PresentationFormat>On-screen Show (4:3)</PresentationFormat>
  <Paragraphs>194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Chapter 10: A New Civilization Emerges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admin</cp:lastModifiedBy>
  <cp:revision>358</cp:revision>
  <dcterms:created xsi:type="dcterms:W3CDTF">2012-10-21T23:04:46Z</dcterms:created>
  <dcterms:modified xsi:type="dcterms:W3CDTF">2013-10-04T18:18:24Z</dcterms:modified>
</cp:coreProperties>
</file>